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Lst>
  <p:sldSz cx="18288000" cy="10287000"/>
  <p:notesSz cx="6858000" cy="9144000"/>
  <p:embeddedFontLst>
    <p:embeddedFont>
      <p:font typeface="Heading Now 71-78 Bold" charset="1" panose="00000000000000000000"/>
      <p:regular r:id="rId20"/>
    </p:embeddedFont>
    <p:embeddedFont>
      <p:font typeface="Body Text Bold" charset="1" panose="02000503040000020004"/>
      <p:regular r:id="rId21"/>
    </p:embeddedFont>
    <p:embeddedFont>
      <p:font typeface="Open Sans Bold" charset="1" panose="020B0806030504020204"/>
      <p:regular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12" Target="../media/image11.png" Type="http://schemas.openxmlformats.org/officeDocument/2006/relationships/image"/><Relationship Id="rId13" Target="../media/image12.svg" Type="http://schemas.openxmlformats.org/officeDocument/2006/relationships/image"/><Relationship Id="rId14" Target="../media/image13.png" Type="http://schemas.openxmlformats.org/officeDocument/2006/relationships/image"/><Relationship Id="rId15" Target="../media/image14.svg" Type="http://schemas.openxmlformats.org/officeDocument/2006/relationships/image"/><Relationship Id="rId16" Target="../media/image15.png" Type="http://schemas.openxmlformats.org/officeDocument/2006/relationships/image"/><Relationship Id="rId17" Target="../media/image16.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jpe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 Id="rId3" Target="../media/image29.png" Type="http://schemas.openxmlformats.org/officeDocument/2006/relationships/image"/><Relationship Id="rId4" Target="../media/image30.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3.png" Type="http://schemas.openxmlformats.org/officeDocument/2006/relationships/image"/><Relationship Id="rId11" Target="../media/image14.svg" Type="http://schemas.openxmlformats.org/officeDocument/2006/relationships/image"/><Relationship Id="rId12" Target="../media/image15.png" Type="http://schemas.openxmlformats.org/officeDocument/2006/relationships/image"/><Relationship Id="rId13" Target="../media/image16.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11.png" Type="http://schemas.openxmlformats.org/officeDocument/2006/relationships/image"/><Relationship Id="rId7" Target="../media/image12.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12" Target="../media/image11.png" Type="http://schemas.openxmlformats.org/officeDocument/2006/relationships/image"/><Relationship Id="rId13" Target="../media/image12.svg" Type="http://schemas.openxmlformats.org/officeDocument/2006/relationships/image"/><Relationship Id="rId14" Target="../media/image13.png" Type="http://schemas.openxmlformats.org/officeDocument/2006/relationships/image"/><Relationship Id="rId15" Target="../media/image14.svg" Type="http://schemas.openxmlformats.org/officeDocument/2006/relationships/image"/><Relationship Id="rId16" Target="../media/image15.png" Type="http://schemas.openxmlformats.org/officeDocument/2006/relationships/image"/><Relationship Id="rId17" Target="../media/image16.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png" Type="http://schemas.openxmlformats.org/officeDocument/2006/relationships/image"/><Relationship Id="rId4" Target="../media/image20.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11.png" Type="http://schemas.openxmlformats.org/officeDocument/2006/relationships/image"/><Relationship Id="rId9" Target="../media/image12.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 Id="rId3" Target="../media/image23.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 Id="rId3" Target="../media/image25.png" Type="http://schemas.openxmlformats.org/officeDocument/2006/relationships/image"/><Relationship Id="rId4" Target="../media/image26.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C2D1EB"/>
        </a:solidFill>
      </p:bgPr>
    </p:bg>
    <p:spTree>
      <p:nvGrpSpPr>
        <p:cNvPr id="1" name=""/>
        <p:cNvGrpSpPr/>
        <p:nvPr/>
      </p:nvGrpSpPr>
      <p:grpSpPr>
        <a:xfrm>
          <a:off x="0" y="0"/>
          <a:ext cx="0" cy="0"/>
          <a:chOff x="0" y="0"/>
          <a:chExt cx="0" cy="0"/>
        </a:xfrm>
      </p:grpSpPr>
      <p:sp>
        <p:nvSpPr>
          <p:cNvPr name="Freeform 2" id="2"/>
          <p:cNvSpPr/>
          <p:nvPr/>
        </p:nvSpPr>
        <p:spPr>
          <a:xfrm flipH="false" flipV="false" rot="0">
            <a:off x="11594788" y="8953427"/>
            <a:ext cx="2443105" cy="2443105"/>
          </a:xfrm>
          <a:custGeom>
            <a:avLst/>
            <a:gdLst/>
            <a:ahLst/>
            <a:cxnLst/>
            <a:rect r="r" b="b" t="t" l="l"/>
            <a:pathLst>
              <a:path h="2443105" w="2443105">
                <a:moveTo>
                  <a:pt x="0" y="0"/>
                </a:moveTo>
                <a:lnTo>
                  <a:pt x="2443104" y="0"/>
                </a:lnTo>
                <a:lnTo>
                  <a:pt x="2443104" y="2443104"/>
                </a:lnTo>
                <a:lnTo>
                  <a:pt x="0" y="244310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4029243" y="8953427"/>
            <a:ext cx="2443105" cy="2443105"/>
          </a:xfrm>
          <a:custGeom>
            <a:avLst/>
            <a:gdLst/>
            <a:ahLst/>
            <a:cxnLst/>
            <a:rect r="r" b="b" t="t" l="l"/>
            <a:pathLst>
              <a:path h="2443105" w="2443105">
                <a:moveTo>
                  <a:pt x="0" y="0"/>
                </a:moveTo>
                <a:lnTo>
                  <a:pt x="2443104" y="0"/>
                </a:lnTo>
                <a:lnTo>
                  <a:pt x="2443104" y="2443104"/>
                </a:lnTo>
                <a:lnTo>
                  <a:pt x="0" y="244310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4" id="4"/>
          <p:cNvSpPr/>
          <p:nvPr/>
        </p:nvSpPr>
        <p:spPr>
          <a:xfrm flipH="false" flipV="false" rot="0">
            <a:off x="9144000" y="8945261"/>
            <a:ext cx="2459437" cy="2459437"/>
          </a:xfrm>
          <a:custGeom>
            <a:avLst/>
            <a:gdLst/>
            <a:ahLst/>
            <a:cxnLst/>
            <a:rect r="r" b="b" t="t" l="l"/>
            <a:pathLst>
              <a:path h="2459437" w="2459437">
                <a:moveTo>
                  <a:pt x="0" y="0"/>
                </a:moveTo>
                <a:lnTo>
                  <a:pt x="2459437" y="0"/>
                </a:lnTo>
                <a:lnTo>
                  <a:pt x="2459437" y="2459437"/>
                </a:lnTo>
                <a:lnTo>
                  <a:pt x="0" y="245943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6463698" y="8945261"/>
            <a:ext cx="2459437" cy="2459437"/>
          </a:xfrm>
          <a:custGeom>
            <a:avLst/>
            <a:gdLst/>
            <a:ahLst/>
            <a:cxnLst/>
            <a:rect r="r" b="b" t="t" l="l"/>
            <a:pathLst>
              <a:path h="2459437" w="2459437">
                <a:moveTo>
                  <a:pt x="0" y="0"/>
                </a:moveTo>
                <a:lnTo>
                  <a:pt x="2459437" y="0"/>
                </a:lnTo>
                <a:lnTo>
                  <a:pt x="2459437" y="2459437"/>
                </a:lnTo>
                <a:lnTo>
                  <a:pt x="0" y="245943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a:ln cap="sq">
            <a:noFill/>
            <a:prstDash val="solid"/>
            <a:miter/>
          </a:ln>
        </p:spPr>
      </p:sp>
      <p:sp>
        <p:nvSpPr>
          <p:cNvPr name="Freeform 6" id="6"/>
          <p:cNvSpPr/>
          <p:nvPr/>
        </p:nvSpPr>
        <p:spPr>
          <a:xfrm flipH="false" flipV="false" rot="0">
            <a:off x="1827448" y="-1111402"/>
            <a:ext cx="2443105" cy="2443105"/>
          </a:xfrm>
          <a:custGeom>
            <a:avLst/>
            <a:gdLst/>
            <a:ahLst/>
            <a:cxnLst/>
            <a:rect r="r" b="b" t="t" l="l"/>
            <a:pathLst>
              <a:path h="2443105" w="2443105">
                <a:moveTo>
                  <a:pt x="0" y="0"/>
                </a:moveTo>
                <a:lnTo>
                  <a:pt x="2443105" y="0"/>
                </a:lnTo>
                <a:lnTo>
                  <a:pt x="2443105" y="2443104"/>
                </a:lnTo>
                <a:lnTo>
                  <a:pt x="0" y="244310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4261903" y="-1111402"/>
            <a:ext cx="2443105" cy="2443105"/>
          </a:xfrm>
          <a:custGeom>
            <a:avLst/>
            <a:gdLst/>
            <a:ahLst/>
            <a:cxnLst/>
            <a:rect r="r" b="b" t="t" l="l"/>
            <a:pathLst>
              <a:path h="2443105" w="2443105">
                <a:moveTo>
                  <a:pt x="0" y="0"/>
                </a:moveTo>
                <a:lnTo>
                  <a:pt x="2443105" y="0"/>
                </a:lnTo>
                <a:lnTo>
                  <a:pt x="2443105" y="2443104"/>
                </a:lnTo>
                <a:lnTo>
                  <a:pt x="0" y="244310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8" id="8"/>
          <p:cNvSpPr/>
          <p:nvPr/>
        </p:nvSpPr>
        <p:spPr>
          <a:xfrm flipH="false" flipV="false" rot="0">
            <a:off x="-623339" y="-1119568"/>
            <a:ext cx="2459437" cy="2459437"/>
          </a:xfrm>
          <a:custGeom>
            <a:avLst/>
            <a:gdLst/>
            <a:ahLst/>
            <a:cxnLst/>
            <a:rect r="r" b="b" t="t" l="l"/>
            <a:pathLst>
              <a:path h="2459437" w="2459437">
                <a:moveTo>
                  <a:pt x="0" y="0"/>
                </a:moveTo>
                <a:lnTo>
                  <a:pt x="2459437" y="0"/>
                </a:lnTo>
                <a:lnTo>
                  <a:pt x="2459437" y="2459437"/>
                </a:lnTo>
                <a:lnTo>
                  <a:pt x="0" y="245943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0">
            <a:off x="6696359" y="-1119568"/>
            <a:ext cx="2459437" cy="2459437"/>
          </a:xfrm>
          <a:custGeom>
            <a:avLst/>
            <a:gdLst/>
            <a:ahLst/>
            <a:cxnLst/>
            <a:rect r="r" b="b" t="t" l="l"/>
            <a:pathLst>
              <a:path h="2459437" w="2459437">
                <a:moveTo>
                  <a:pt x="0" y="0"/>
                </a:moveTo>
                <a:lnTo>
                  <a:pt x="2459437" y="0"/>
                </a:lnTo>
                <a:lnTo>
                  <a:pt x="2459437" y="2459437"/>
                </a:lnTo>
                <a:lnTo>
                  <a:pt x="0" y="245943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a:ln cap="sq">
            <a:noFill/>
            <a:prstDash val="solid"/>
            <a:miter/>
          </a:ln>
        </p:spPr>
      </p:sp>
      <p:sp>
        <p:nvSpPr>
          <p:cNvPr name="Freeform 10" id="10"/>
          <p:cNvSpPr/>
          <p:nvPr/>
        </p:nvSpPr>
        <p:spPr>
          <a:xfrm flipH="false" flipV="false" rot="0">
            <a:off x="6699109" y="8949344"/>
            <a:ext cx="2453541" cy="2451271"/>
          </a:xfrm>
          <a:custGeom>
            <a:avLst/>
            <a:gdLst/>
            <a:ahLst/>
            <a:cxnLst/>
            <a:rect r="r" b="b" t="t" l="l"/>
            <a:pathLst>
              <a:path h="2451271" w="2453541">
                <a:moveTo>
                  <a:pt x="0" y="0"/>
                </a:moveTo>
                <a:lnTo>
                  <a:pt x="2453541" y="0"/>
                </a:lnTo>
                <a:lnTo>
                  <a:pt x="2453541" y="2451271"/>
                </a:lnTo>
                <a:lnTo>
                  <a:pt x="0" y="2451271"/>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a:ln cap="sq">
            <a:noFill/>
            <a:prstDash val="solid"/>
            <a:miter/>
          </a:ln>
        </p:spPr>
      </p:sp>
      <p:sp>
        <p:nvSpPr>
          <p:cNvPr name="Freeform 11" id="11"/>
          <p:cNvSpPr/>
          <p:nvPr/>
        </p:nvSpPr>
        <p:spPr>
          <a:xfrm flipH="false" flipV="false" rot="0">
            <a:off x="4264654" y="8953427"/>
            <a:ext cx="2443105" cy="2443105"/>
          </a:xfrm>
          <a:custGeom>
            <a:avLst/>
            <a:gdLst/>
            <a:ahLst/>
            <a:cxnLst/>
            <a:rect r="r" b="b" t="t" l="l"/>
            <a:pathLst>
              <a:path h="2443105" w="2443105">
                <a:moveTo>
                  <a:pt x="0" y="0"/>
                </a:moveTo>
                <a:lnTo>
                  <a:pt x="2443104" y="0"/>
                </a:lnTo>
                <a:lnTo>
                  <a:pt x="2443104" y="2443104"/>
                </a:lnTo>
                <a:lnTo>
                  <a:pt x="0" y="2443104"/>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a:ln cap="sq">
            <a:noFill/>
            <a:prstDash val="solid"/>
            <a:miter/>
          </a:ln>
        </p:spPr>
      </p:sp>
      <p:sp>
        <p:nvSpPr>
          <p:cNvPr name="Freeform 12" id="12"/>
          <p:cNvSpPr/>
          <p:nvPr/>
        </p:nvSpPr>
        <p:spPr>
          <a:xfrm flipH="false" flipV="false" rot="0">
            <a:off x="1831078" y="8949344"/>
            <a:ext cx="2442226" cy="2451271"/>
          </a:xfrm>
          <a:custGeom>
            <a:avLst/>
            <a:gdLst/>
            <a:ahLst/>
            <a:cxnLst/>
            <a:rect r="r" b="b" t="t" l="l"/>
            <a:pathLst>
              <a:path h="2451271" w="2442226">
                <a:moveTo>
                  <a:pt x="0" y="0"/>
                </a:moveTo>
                <a:lnTo>
                  <a:pt x="2442225" y="0"/>
                </a:lnTo>
                <a:lnTo>
                  <a:pt x="2442225" y="2451271"/>
                </a:lnTo>
                <a:lnTo>
                  <a:pt x="0" y="2451271"/>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a:ln cap="sq">
            <a:noFill/>
            <a:prstDash val="solid"/>
            <a:miter/>
          </a:ln>
        </p:spPr>
      </p:sp>
      <p:sp>
        <p:nvSpPr>
          <p:cNvPr name="Freeform 13" id="13"/>
          <p:cNvSpPr/>
          <p:nvPr/>
        </p:nvSpPr>
        <p:spPr>
          <a:xfrm flipH="false" flipV="false" rot="0">
            <a:off x="-611544" y="8949344"/>
            <a:ext cx="2451271" cy="2451271"/>
          </a:xfrm>
          <a:custGeom>
            <a:avLst/>
            <a:gdLst/>
            <a:ahLst/>
            <a:cxnLst/>
            <a:rect r="r" b="b" t="t" l="l"/>
            <a:pathLst>
              <a:path h="2451271" w="2451271">
                <a:moveTo>
                  <a:pt x="0" y="0"/>
                </a:moveTo>
                <a:lnTo>
                  <a:pt x="2451271" y="0"/>
                </a:lnTo>
                <a:lnTo>
                  <a:pt x="2451271" y="2451271"/>
                </a:lnTo>
                <a:lnTo>
                  <a:pt x="0" y="2451271"/>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a:ln cap="sq">
            <a:noFill/>
            <a:prstDash val="solid"/>
            <a:miter/>
          </a:ln>
        </p:spPr>
      </p:sp>
      <p:sp>
        <p:nvSpPr>
          <p:cNvPr name="Freeform 14" id="14"/>
          <p:cNvSpPr/>
          <p:nvPr/>
        </p:nvSpPr>
        <p:spPr>
          <a:xfrm flipH="false" flipV="false" rot="0">
            <a:off x="16457799" y="-1115485"/>
            <a:ext cx="2453541" cy="2451271"/>
          </a:xfrm>
          <a:custGeom>
            <a:avLst/>
            <a:gdLst/>
            <a:ahLst/>
            <a:cxnLst/>
            <a:rect r="r" b="b" t="t" l="l"/>
            <a:pathLst>
              <a:path h="2451271" w="2453541">
                <a:moveTo>
                  <a:pt x="0" y="0"/>
                </a:moveTo>
                <a:lnTo>
                  <a:pt x="2453540" y="0"/>
                </a:lnTo>
                <a:lnTo>
                  <a:pt x="2453540" y="2451271"/>
                </a:lnTo>
                <a:lnTo>
                  <a:pt x="0" y="2451271"/>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a:ln cap="sq">
            <a:noFill/>
            <a:prstDash val="solid"/>
            <a:miter/>
          </a:ln>
        </p:spPr>
      </p:sp>
      <p:sp>
        <p:nvSpPr>
          <p:cNvPr name="Freeform 15" id="15"/>
          <p:cNvSpPr/>
          <p:nvPr/>
        </p:nvSpPr>
        <p:spPr>
          <a:xfrm flipH="false" flipV="false" rot="0">
            <a:off x="14023344" y="-1111402"/>
            <a:ext cx="2443105" cy="2443105"/>
          </a:xfrm>
          <a:custGeom>
            <a:avLst/>
            <a:gdLst/>
            <a:ahLst/>
            <a:cxnLst/>
            <a:rect r="r" b="b" t="t" l="l"/>
            <a:pathLst>
              <a:path h="2443105" w="2443105">
                <a:moveTo>
                  <a:pt x="0" y="0"/>
                </a:moveTo>
                <a:lnTo>
                  <a:pt x="2443104" y="0"/>
                </a:lnTo>
                <a:lnTo>
                  <a:pt x="2443104" y="2443104"/>
                </a:lnTo>
                <a:lnTo>
                  <a:pt x="0" y="2443104"/>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a:ln cap="sq">
            <a:noFill/>
            <a:prstDash val="solid"/>
            <a:miter/>
          </a:ln>
        </p:spPr>
      </p:sp>
      <p:sp>
        <p:nvSpPr>
          <p:cNvPr name="Freeform 16" id="16"/>
          <p:cNvSpPr/>
          <p:nvPr/>
        </p:nvSpPr>
        <p:spPr>
          <a:xfrm flipH="false" flipV="false" rot="0">
            <a:off x="11589767" y="-1115485"/>
            <a:ext cx="2442226" cy="2451271"/>
          </a:xfrm>
          <a:custGeom>
            <a:avLst/>
            <a:gdLst/>
            <a:ahLst/>
            <a:cxnLst/>
            <a:rect r="r" b="b" t="t" l="l"/>
            <a:pathLst>
              <a:path h="2451271" w="2442226">
                <a:moveTo>
                  <a:pt x="0" y="0"/>
                </a:moveTo>
                <a:lnTo>
                  <a:pt x="2442226" y="0"/>
                </a:lnTo>
                <a:lnTo>
                  <a:pt x="2442226" y="2451271"/>
                </a:lnTo>
                <a:lnTo>
                  <a:pt x="0" y="2451271"/>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a:ln cap="sq">
            <a:noFill/>
            <a:prstDash val="solid"/>
            <a:miter/>
          </a:ln>
        </p:spPr>
      </p:sp>
      <p:sp>
        <p:nvSpPr>
          <p:cNvPr name="Freeform 17" id="17"/>
          <p:cNvSpPr/>
          <p:nvPr/>
        </p:nvSpPr>
        <p:spPr>
          <a:xfrm flipH="false" flipV="false" rot="0">
            <a:off x="9147146" y="-1115485"/>
            <a:ext cx="2451271" cy="2451271"/>
          </a:xfrm>
          <a:custGeom>
            <a:avLst/>
            <a:gdLst/>
            <a:ahLst/>
            <a:cxnLst/>
            <a:rect r="r" b="b" t="t" l="l"/>
            <a:pathLst>
              <a:path h="2451271" w="2451271">
                <a:moveTo>
                  <a:pt x="0" y="0"/>
                </a:moveTo>
                <a:lnTo>
                  <a:pt x="2451271" y="0"/>
                </a:lnTo>
                <a:lnTo>
                  <a:pt x="2451271" y="2451271"/>
                </a:lnTo>
                <a:lnTo>
                  <a:pt x="0" y="2451271"/>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a:ln cap="sq">
            <a:noFill/>
            <a:prstDash val="solid"/>
            <a:miter/>
          </a:ln>
        </p:spPr>
      </p:sp>
      <p:sp>
        <p:nvSpPr>
          <p:cNvPr name="TextBox 18" id="18"/>
          <p:cNvSpPr txBox="true"/>
          <p:nvPr/>
        </p:nvSpPr>
        <p:spPr>
          <a:xfrm rot="0">
            <a:off x="2269253" y="3195653"/>
            <a:ext cx="13773084" cy="2748787"/>
          </a:xfrm>
          <a:prstGeom prst="rect">
            <a:avLst/>
          </a:prstGeom>
        </p:spPr>
        <p:txBody>
          <a:bodyPr anchor="t" rtlCol="false" tIns="0" lIns="0" bIns="0" rIns="0">
            <a:spAutoFit/>
          </a:bodyPr>
          <a:lstStyle/>
          <a:p>
            <a:pPr algn="ctr">
              <a:lnSpc>
                <a:spcPts val="9975"/>
              </a:lnSpc>
            </a:pPr>
            <a:r>
              <a:rPr lang="en-US" sz="8599" b="true">
                <a:solidFill>
                  <a:srgbClr val="FFFFFF"/>
                </a:solidFill>
                <a:latin typeface="Heading Now 71-78 Bold"/>
                <a:ea typeface="Heading Now 71-78 Bold"/>
                <a:cs typeface="Heading Now 71-78 Bold"/>
                <a:sym typeface="Heading Now 71-78 Bold"/>
              </a:rPr>
              <a:t>Motion Analysis for Rehab Exercises</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98AFD6"/>
        </a:solidFill>
      </p:bgPr>
    </p:bg>
    <p:spTree>
      <p:nvGrpSpPr>
        <p:cNvPr id="1" name=""/>
        <p:cNvGrpSpPr/>
        <p:nvPr/>
      </p:nvGrpSpPr>
      <p:grpSpPr>
        <a:xfrm>
          <a:off x="0" y="0"/>
          <a:ext cx="0" cy="0"/>
          <a:chOff x="0" y="0"/>
          <a:chExt cx="0" cy="0"/>
        </a:xfrm>
      </p:grpSpPr>
      <p:sp>
        <p:nvSpPr>
          <p:cNvPr name="Freeform 2" id="2"/>
          <p:cNvSpPr/>
          <p:nvPr/>
        </p:nvSpPr>
        <p:spPr>
          <a:xfrm flipH="false" flipV="false" rot="0">
            <a:off x="4732675" y="1823263"/>
            <a:ext cx="8063434" cy="6640475"/>
          </a:xfrm>
          <a:custGeom>
            <a:avLst/>
            <a:gdLst/>
            <a:ahLst/>
            <a:cxnLst/>
            <a:rect r="r" b="b" t="t" l="l"/>
            <a:pathLst>
              <a:path h="6640475" w="8063434">
                <a:moveTo>
                  <a:pt x="0" y="0"/>
                </a:moveTo>
                <a:lnTo>
                  <a:pt x="8063433" y="0"/>
                </a:lnTo>
                <a:lnTo>
                  <a:pt x="8063433" y="6640474"/>
                </a:lnTo>
                <a:lnTo>
                  <a:pt x="0" y="6640474"/>
                </a:lnTo>
                <a:lnTo>
                  <a:pt x="0" y="0"/>
                </a:lnTo>
                <a:close/>
              </a:path>
            </a:pathLst>
          </a:custGeom>
          <a:blipFill>
            <a:blip r:embed="rId2"/>
            <a:stretch>
              <a:fillRect l="0" t="0" r="0" b="0"/>
            </a:stretch>
          </a:blipFill>
        </p:spPr>
      </p:sp>
      <p:sp>
        <p:nvSpPr>
          <p:cNvPr name="TextBox 3" id="3"/>
          <p:cNvSpPr txBox="true"/>
          <p:nvPr/>
        </p:nvSpPr>
        <p:spPr>
          <a:xfrm rot="0">
            <a:off x="1549275" y="85725"/>
            <a:ext cx="14430232" cy="942975"/>
          </a:xfrm>
          <a:prstGeom prst="rect">
            <a:avLst/>
          </a:prstGeom>
        </p:spPr>
        <p:txBody>
          <a:bodyPr anchor="t" rtlCol="false" tIns="0" lIns="0" bIns="0" rIns="0">
            <a:spAutoFit/>
          </a:bodyPr>
          <a:lstStyle/>
          <a:p>
            <a:pPr algn="ctr" marL="0" indent="0" lvl="0">
              <a:lnSpc>
                <a:spcPts val="6600"/>
              </a:lnSpc>
              <a:spcBef>
                <a:spcPct val="0"/>
              </a:spcBef>
            </a:pPr>
            <a:r>
              <a:rPr lang="en-US" b="true" sz="5000">
                <a:solidFill>
                  <a:srgbClr val="FFFFFF"/>
                </a:solidFill>
                <a:latin typeface="Heading Now 71-78 Bold"/>
                <a:ea typeface="Heading Now 71-78 Bold"/>
                <a:cs typeface="Heading Now 71-78 Bold"/>
                <a:sym typeface="Heading Now 71-78 Bold"/>
              </a:rPr>
              <a:t>GUI</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98AFD6"/>
        </a:solidFill>
      </p:bgPr>
    </p:bg>
    <p:spTree>
      <p:nvGrpSpPr>
        <p:cNvPr id="1" name=""/>
        <p:cNvGrpSpPr/>
        <p:nvPr/>
      </p:nvGrpSpPr>
      <p:grpSpPr>
        <a:xfrm>
          <a:off x="0" y="0"/>
          <a:ext cx="0" cy="0"/>
          <a:chOff x="0" y="0"/>
          <a:chExt cx="0" cy="0"/>
        </a:xfrm>
      </p:grpSpPr>
      <p:sp>
        <p:nvSpPr>
          <p:cNvPr name="Freeform 2" id="2"/>
          <p:cNvSpPr/>
          <p:nvPr/>
        </p:nvSpPr>
        <p:spPr>
          <a:xfrm flipH="false" flipV="false" rot="0">
            <a:off x="259893" y="2346173"/>
            <a:ext cx="5620762" cy="4510750"/>
          </a:xfrm>
          <a:custGeom>
            <a:avLst/>
            <a:gdLst/>
            <a:ahLst/>
            <a:cxnLst/>
            <a:rect r="r" b="b" t="t" l="l"/>
            <a:pathLst>
              <a:path h="4510750" w="5620762">
                <a:moveTo>
                  <a:pt x="0" y="0"/>
                </a:moveTo>
                <a:lnTo>
                  <a:pt x="5620762" y="0"/>
                </a:lnTo>
                <a:lnTo>
                  <a:pt x="5620762" y="4510750"/>
                </a:lnTo>
                <a:lnTo>
                  <a:pt x="0" y="4510750"/>
                </a:lnTo>
                <a:lnTo>
                  <a:pt x="0" y="0"/>
                </a:lnTo>
                <a:close/>
              </a:path>
            </a:pathLst>
          </a:custGeom>
          <a:blipFill>
            <a:blip r:embed="rId2"/>
            <a:stretch>
              <a:fillRect l="0" t="0" r="0" b="0"/>
            </a:stretch>
          </a:blipFill>
        </p:spPr>
      </p:sp>
      <p:sp>
        <p:nvSpPr>
          <p:cNvPr name="Freeform 3" id="3"/>
          <p:cNvSpPr/>
          <p:nvPr/>
        </p:nvSpPr>
        <p:spPr>
          <a:xfrm flipH="false" flipV="false" rot="0">
            <a:off x="6035609" y="2346173"/>
            <a:ext cx="5679412" cy="4510750"/>
          </a:xfrm>
          <a:custGeom>
            <a:avLst/>
            <a:gdLst/>
            <a:ahLst/>
            <a:cxnLst/>
            <a:rect r="r" b="b" t="t" l="l"/>
            <a:pathLst>
              <a:path h="4510750" w="5679412">
                <a:moveTo>
                  <a:pt x="0" y="0"/>
                </a:moveTo>
                <a:lnTo>
                  <a:pt x="5679411" y="0"/>
                </a:lnTo>
                <a:lnTo>
                  <a:pt x="5679411" y="4510750"/>
                </a:lnTo>
                <a:lnTo>
                  <a:pt x="0" y="4510750"/>
                </a:lnTo>
                <a:lnTo>
                  <a:pt x="0" y="0"/>
                </a:lnTo>
                <a:close/>
              </a:path>
            </a:pathLst>
          </a:custGeom>
          <a:blipFill>
            <a:blip r:embed="rId3"/>
            <a:stretch>
              <a:fillRect l="0" t="0" r="0" b="0"/>
            </a:stretch>
          </a:blipFill>
        </p:spPr>
      </p:sp>
      <p:sp>
        <p:nvSpPr>
          <p:cNvPr name="Freeform 4" id="4"/>
          <p:cNvSpPr/>
          <p:nvPr/>
        </p:nvSpPr>
        <p:spPr>
          <a:xfrm flipH="false" flipV="false" rot="0">
            <a:off x="11868487" y="2346173"/>
            <a:ext cx="5606485" cy="4510750"/>
          </a:xfrm>
          <a:custGeom>
            <a:avLst/>
            <a:gdLst/>
            <a:ahLst/>
            <a:cxnLst/>
            <a:rect r="r" b="b" t="t" l="l"/>
            <a:pathLst>
              <a:path h="4510750" w="5606485">
                <a:moveTo>
                  <a:pt x="0" y="0"/>
                </a:moveTo>
                <a:lnTo>
                  <a:pt x="5606485" y="0"/>
                </a:lnTo>
                <a:lnTo>
                  <a:pt x="5606485" y="4510750"/>
                </a:lnTo>
                <a:lnTo>
                  <a:pt x="0" y="4510750"/>
                </a:lnTo>
                <a:lnTo>
                  <a:pt x="0" y="0"/>
                </a:lnTo>
                <a:close/>
              </a:path>
            </a:pathLst>
          </a:custGeom>
          <a:blipFill>
            <a:blip r:embed="rId4"/>
            <a:stretch>
              <a:fillRect l="0" t="0" r="-506" b="0"/>
            </a:stretch>
          </a:blipFill>
        </p:spPr>
      </p:sp>
      <p:sp>
        <p:nvSpPr>
          <p:cNvPr name="TextBox 5" id="5"/>
          <p:cNvSpPr txBox="true"/>
          <p:nvPr/>
        </p:nvSpPr>
        <p:spPr>
          <a:xfrm rot="0">
            <a:off x="1549275" y="85725"/>
            <a:ext cx="14430232" cy="942975"/>
          </a:xfrm>
          <a:prstGeom prst="rect">
            <a:avLst/>
          </a:prstGeom>
        </p:spPr>
        <p:txBody>
          <a:bodyPr anchor="t" rtlCol="false" tIns="0" lIns="0" bIns="0" rIns="0">
            <a:spAutoFit/>
          </a:bodyPr>
          <a:lstStyle/>
          <a:p>
            <a:pPr algn="ctr" marL="0" indent="0" lvl="0">
              <a:lnSpc>
                <a:spcPts val="6600"/>
              </a:lnSpc>
              <a:spcBef>
                <a:spcPct val="0"/>
              </a:spcBef>
            </a:pPr>
            <a:r>
              <a:rPr lang="en-US" b="true" sz="5000">
                <a:solidFill>
                  <a:srgbClr val="FFFFFF"/>
                </a:solidFill>
                <a:latin typeface="Heading Now 71-78 Bold"/>
                <a:ea typeface="Heading Now 71-78 Bold"/>
                <a:cs typeface="Heading Now 71-78 Bold"/>
                <a:sym typeface="Heading Now 71-78 Bold"/>
              </a:rPr>
              <a:t>GUI</a:t>
            </a:r>
          </a:p>
        </p:txBody>
      </p:sp>
      <p:sp>
        <p:nvSpPr>
          <p:cNvPr name="TextBox 6" id="6"/>
          <p:cNvSpPr txBox="true"/>
          <p:nvPr/>
        </p:nvSpPr>
        <p:spPr>
          <a:xfrm rot="0">
            <a:off x="1028700" y="7281628"/>
            <a:ext cx="3133130" cy="371475"/>
          </a:xfrm>
          <a:prstGeom prst="rect">
            <a:avLst/>
          </a:prstGeom>
        </p:spPr>
        <p:txBody>
          <a:bodyPr anchor="t" rtlCol="false" tIns="0" lIns="0" bIns="0" rIns="0">
            <a:spAutoFit/>
          </a:bodyPr>
          <a:lstStyle/>
          <a:p>
            <a:pPr algn="ctr">
              <a:lnSpc>
                <a:spcPts val="2999"/>
              </a:lnSpc>
              <a:spcBef>
                <a:spcPct val="0"/>
              </a:spcBef>
            </a:pPr>
            <a:r>
              <a:rPr lang="en-US" b="true" sz="2499">
                <a:solidFill>
                  <a:srgbClr val="000000"/>
                </a:solidFill>
                <a:latin typeface="Open Sans Bold"/>
                <a:ea typeface="Open Sans Bold"/>
                <a:cs typeface="Open Sans Bold"/>
                <a:sym typeface="Open Sans Bold"/>
              </a:rPr>
              <a:t>Shoulder Abduction</a:t>
            </a:r>
          </a:p>
        </p:txBody>
      </p:sp>
      <p:sp>
        <p:nvSpPr>
          <p:cNvPr name="TextBox 7" id="7"/>
          <p:cNvSpPr txBox="true"/>
          <p:nvPr/>
        </p:nvSpPr>
        <p:spPr>
          <a:xfrm rot="0">
            <a:off x="13489070" y="7281628"/>
            <a:ext cx="3201829" cy="371475"/>
          </a:xfrm>
          <a:prstGeom prst="rect">
            <a:avLst/>
          </a:prstGeom>
        </p:spPr>
        <p:txBody>
          <a:bodyPr anchor="t" rtlCol="false" tIns="0" lIns="0" bIns="0" rIns="0">
            <a:spAutoFit/>
          </a:bodyPr>
          <a:lstStyle/>
          <a:p>
            <a:pPr algn="ctr">
              <a:lnSpc>
                <a:spcPts val="2999"/>
              </a:lnSpc>
              <a:spcBef>
                <a:spcPct val="0"/>
              </a:spcBef>
            </a:pPr>
            <a:r>
              <a:rPr lang="en-US" b="true" sz="2499">
                <a:solidFill>
                  <a:srgbClr val="000000"/>
                </a:solidFill>
                <a:latin typeface="Open Sans Bold"/>
                <a:ea typeface="Open Sans Bold"/>
                <a:cs typeface="Open Sans Bold"/>
                <a:sym typeface="Open Sans Bold"/>
              </a:rPr>
              <a:t>Standing Knee Raise</a:t>
            </a:r>
          </a:p>
        </p:txBody>
      </p:sp>
      <p:sp>
        <p:nvSpPr>
          <p:cNvPr name="TextBox 8" id="8"/>
          <p:cNvSpPr txBox="true"/>
          <p:nvPr/>
        </p:nvSpPr>
        <p:spPr>
          <a:xfrm rot="0">
            <a:off x="7740136" y="7281628"/>
            <a:ext cx="2170628" cy="371475"/>
          </a:xfrm>
          <a:prstGeom prst="rect">
            <a:avLst/>
          </a:prstGeom>
        </p:spPr>
        <p:txBody>
          <a:bodyPr anchor="t" rtlCol="false" tIns="0" lIns="0" bIns="0" rIns="0">
            <a:spAutoFit/>
          </a:bodyPr>
          <a:lstStyle/>
          <a:p>
            <a:pPr algn="ctr">
              <a:lnSpc>
                <a:spcPts val="2999"/>
              </a:lnSpc>
              <a:spcBef>
                <a:spcPct val="0"/>
              </a:spcBef>
            </a:pPr>
            <a:r>
              <a:rPr lang="en-US" b="true" sz="2499">
                <a:solidFill>
                  <a:srgbClr val="000000"/>
                </a:solidFill>
                <a:latin typeface="Open Sans Bold"/>
                <a:ea typeface="Open Sans Bold"/>
                <a:cs typeface="Open Sans Bold"/>
                <a:sym typeface="Open Sans Bold"/>
              </a:rPr>
              <a:t>Elbow Flexion</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98AFD6"/>
        </a:solidFill>
      </p:bgPr>
    </p:bg>
    <p:spTree>
      <p:nvGrpSpPr>
        <p:cNvPr id="1" name=""/>
        <p:cNvGrpSpPr/>
        <p:nvPr/>
      </p:nvGrpSpPr>
      <p:grpSpPr>
        <a:xfrm>
          <a:off x="0" y="0"/>
          <a:ext cx="0" cy="0"/>
          <a:chOff x="0" y="0"/>
          <a:chExt cx="0" cy="0"/>
        </a:xfrm>
      </p:grpSpPr>
      <p:sp>
        <p:nvSpPr>
          <p:cNvPr name="Freeform 2" id="2"/>
          <p:cNvSpPr/>
          <p:nvPr/>
        </p:nvSpPr>
        <p:spPr>
          <a:xfrm flipH="false" flipV="false" rot="0">
            <a:off x="725553" y="2300975"/>
            <a:ext cx="10360081" cy="6310231"/>
          </a:xfrm>
          <a:custGeom>
            <a:avLst/>
            <a:gdLst/>
            <a:ahLst/>
            <a:cxnLst/>
            <a:rect r="r" b="b" t="t" l="l"/>
            <a:pathLst>
              <a:path h="6310231" w="10360081">
                <a:moveTo>
                  <a:pt x="0" y="0"/>
                </a:moveTo>
                <a:lnTo>
                  <a:pt x="10360082" y="0"/>
                </a:lnTo>
                <a:lnTo>
                  <a:pt x="10360082" y="6310232"/>
                </a:lnTo>
                <a:lnTo>
                  <a:pt x="0" y="6310232"/>
                </a:lnTo>
                <a:lnTo>
                  <a:pt x="0" y="0"/>
                </a:lnTo>
                <a:close/>
              </a:path>
            </a:pathLst>
          </a:custGeom>
          <a:blipFill>
            <a:blip r:embed="rId2"/>
            <a:stretch>
              <a:fillRect l="0" t="0" r="0" b="0"/>
            </a:stretch>
          </a:blipFill>
        </p:spPr>
      </p:sp>
      <p:sp>
        <p:nvSpPr>
          <p:cNvPr name="TextBox 3" id="3"/>
          <p:cNvSpPr txBox="true"/>
          <p:nvPr/>
        </p:nvSpPr>
        <p:spPr>
          <a:xfrm rot="0">
            <a:off x="1928884" y="466725"/>
            <a:ext cx="14430232" cy="942975"/>
          </a:xfrm>
          <a:prstGeom prst="rect">
            <a:avLst/>
          </a:prstGeom>
        </p:spPr>
        <p:txBody>
          <a:bodyPr anchor="t" rtlCol="false" tIns="0" lIns="0" bIns="0" rIns="0">
            <a:spAutoFit/>
          </a:bodyPr>
          <a:lstStyle/>
          <a:p>
            <a:pPr algn="ctr" marL="0" indent="0" lvl="0">
              <a:lnSpc>
                <a:spcPts val="6600"/>
              </a:lnSpc>
              <a:spcBef>
                <a:spcPct val="0"/>
              </a:spcBef>
            </a:pPr>
            <a:r>
              <a:rPr lang="en-US" b="true" sz="5000">
                <a:solidFill>
                  <a:srgbClr val="FFFFFF"/>
                </a:solidFill>
                <a:latin typeface="Heading Now 71-78 Bold"/>
                <a:ea typeface="Heading Now 71-78 Bold"/>
                <a:cs typeface="Heading Now 71-78 Bold"/>
                <a:sym typeface="Heading Now 71-78 Bold"/>
              </a:rPr>
              <a:t>Storing Total Reps per day</a:t>
            </a:r>
          </a:p>
        </p:txBody>
      </p:sp>
      <p:sp>
        <p:nvSpPr>
          <p:cNvPr name="TextBox 4" id="4"/>
          <p:cNvSpPr txBox="true"/>
          <p:nvPr/>
        </p:nvSpPr>
        <p:spPr>
          <a:xfrm rot="0">
            <a:off x="11540313" y="3886200"/>
            <a:ext cx="6059996" cy="1257300"/>
          </a:xfrm>
          <a:prstGeom prst="rect">
            <a:avLst/>
          </a:prstGeom>
        </p:spPr>
        <p:txBody>
          <a:bodyPr anchor="t" rtlCol="false" tIns="0" lIns="0" bIns="0" rIns="0">
            <a:spAutoFit/>
          </a:bodyPr>
          <a:lstStyle/>
          <a:p>
            <a:pPr algn="ctr">
              <a:lnSpc>
                <a:spcPts val="3359"/>
              </a:lnSpc>
              <a:spcBef>
                <a:spcPct val="0"/>
              </a:spcBef>
            </a:pPr>
            <a:r>
              <a:rPr lang="en-US" b="true" sz="2799">
                <a:solidFill>
                  <a:srgbClr val="262627"/>
                </a:solidFill>
                <a:latin typeface="Open Sans Bold"/>
                <a:ea typeface="Open Sans Bold"/>
                <a:cs typeface="Open Sans Bold"/>
                <a:sym typeface="Open Sans Bold"/>
              </a:rPr>
              <a:t>For keeping a track of daily reps so that one can see his improvement each day </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C2D1EB"/>
        </a:solidFill>
      </p:bgPr>
    </p:bg>
    <p:spTree>
      <p:nvGrpSpPr>
        <p:cNvPr id="1" name=""/>
        <p:cNvGrpSpPr/>
        <p:nvPr/>
      </p:nvGrpSpPr>
      <p:grpSpPr>
        <a:xfrm>
          <a:off x="0" y="0"/>
          <a:ext cx="0" cy="0"/>
          <a:chOff x="0" y="0"/>
          <a:chExt cx="0" cy="0"/>
        </a:xfrm>
      </p:grpSpPr>
      <p:sp>
        <p:nvSpPr>
          <p:cNvPr name="TextBox 2" id="2"/>
          <p:cNvSpPr txBox="true"/>
          <p:nvPr/>
        </p:nvSpPr>
        <p:spPr>
          <a:xfrm rot="0">
            <a:off x="3566754" y="1049759"/>
            <a:ext cx="6577608" cy="942975"/>
          </a:xfrm>
          <a:prstGeom prst="rect">
            <a:avLst/>
          </a:prstGeom>
        </p:spPr>
        <p:txBody>
          <a:bodyPr anchor="t" rtlCol="false" tIns="0" lIns="0" bIns="0" rIns="0">
            <a:spAutoFit/>
          </a:bodyPr>
          <a:lstStyle/>
          <a:p>
            <a:pPr algn="l" marL="0" indent="0" lvl="0">
              <a:lnSpc>
                <a:spcPts val="6600"/>
              </a:lnSpc>
              <a:spcBef>
                <a:spcPct val="0"/>
              </a:spcBef>
            </a:pPr>
            <a:r>
              <a:rPr lang="en-US" b="true" sz="5000">
                <a:solidFill>
                  <a:srgbClr val="FFFFFF"/>
                </a:solidFill>
                <a:latin typeface="Heading Now 71-78 Bold"/>
                <a:ea typeface="Heading Now 71-78 Bold"/>
                <a:cs typeface="Heading Now 71-78 Bold"/>
                <a:sym typeface="Heading Now 71-78 Bold"/>
              </a:rPr>
              <a:t>References</a:t>
            </a:r>
          </a:p>
        </p:txBody>
      </p:sp>
      <p:sp>
        <p:nvSpPr>
          <p:cNvPr name="Freeform 3" id="3"/>
          <p:cNvSpPr/>
          <p:nvPr/>
        </p:nvSpPr>
        <p:spPr>
          <a:xfrm flipH="false" flipV="false" rot="-5400000">
            <a:off x="12260256" y="-1179779"/>
            <a:ext cx="3159019" cy="3159019"/>
          </a:xfrm>
          <a:custGeom>
            <a:avLst/>
            <a:gdLst/>
            <a:ahLst/>
            <a:cxnLst/>
            <a:rect r="r" b="b" t="t" l="l"/>
            <a:pathLst>
              <a:path h="3159019" w="3159019">
                <a:moveTo>
                  <a:pt x="0" y="0"/>
                </a:moveTo>
                <a:lnTo>
                  <a:pt x="3159019" y="0"/>
                </a:lnTo>
                <a:lnTo>
                  <a:pt x="3159019" y="3159019"/>
                </a:lnTo>
                <a:lnTo>
                  <a:pt x="0" y="315901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5400000">
            <a:off x="12249697" y="1968056"/>
            <a:ext cx="3180137" cy="3180137"/>
          </a:xfrm>
          <a:custGeom>
            <a:avLst/>
            <a:gdLst/>
            <a:ahLst/>
            <a:cxnLst/>
            <a:rect r="r" b="b" t="t" l="l"/>
            <a:pathLst>
              <a:path h="3180137" w="3180137">
                <a:moveTo>
                  <a:pt x="0" y="0"/>
                </a:moveTo>
                <a:lnTo>
                  <a:pt x="3180137" y="0"/>
                </a:lnTo>
                <a:lnTo>
                  <a:pt x="3180137" y="3180137"/>
                </a:lnTo>
                <a:lnTo>
                  <a:pt x="0" y="318013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5400000">
            <a:off x="12260256" y="8298338"/>
            <a:ext cx="3159019" cy="3159019"/>
          </a:xfrm>
          <a:custGeom>
            <a:avLst/>
            <a:gdLst/>
            <a:ahLst/>
            <a:cxnLst/>
            <a:rect r="r" b="b" t="t" l="l"/>
            <a:pathLst>
              <a:path h="3159019" w="3159019">
                <a:moveTo>
                  <a:pt x="0" y="0"/>
                </a:moveTo>
                <a:lnTo>
                  <a:pt x="3159019" y="0"/>
                </a:lnTo>
                <a:lnTo>
                  <a:pt x="3159019" y="3159019"/>
                </a:lnTo>
                <a:lnTo>
                  <a:pt x="0" y="315901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cap="sq">
            <a:noFill/>
            <a:prstDash val="solid"/>
            <a:miter/>
          </a:ln>
        </p:spPr>
      </p:sp>
      <p:sp>
        <p:nvSpPr>
          <p:cNvPr name="Freeform 6" id="6"/>
          <p:cNvSpPr/>
          <p:nvPr/>
        </p:nvSpPr>
        <p:spPr>
          <a:xfrm flipH="false" flipV="false" rot="-5400000">
            <a:off x="15429834" y="8286642"/>
            <a:ext cx="3180137" cy="3180137"/>
          </a:xfrm>
          <a:custGeom>
            <a:avLst/>
            <a:gdLst/>
            <a:ahLst/>
            <a:cxnLst/>
            <a:rect r="r" b="b" t="t" l="l"/>
            <a:pathLst>
              <a:path h="3180137" w="3180137">
                <a:moveTo>
                  <a:pt x="0" y="0"/>
                </a:moveTo>
                <a:lnTo>
                  <a:pt x="3180138" y="0"/>
                </a:lnTo>
                <a:lnTo>
                  <a:pt x="3180138" y="3180137"/>
                </a:lnTo>
                <a:lnTo>
                  <a:pt x="0" y="318013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a:ln cap="sq">
            <a:noFill/>
            <a:prstDash val="solid"/>
            <a:miter/>
          </a:ln>
        </p:spPr>
      </p:sp>
      <p:sp>
        <p:nvSpPr>
          <p:cNvPr name="Freeform 7" id="7"/>
          <p:cNvSpPr/>
          <p:nvPr/>
        </p:nvSpPr>
        <p:spPr>
          <a:xfrm flipH="false" flipV="false" rot="-5400000">
            <a:off x="15440393" y="-1166285"/>
            <a:ext cx="3159019" cy="3159019"/>
          </a:xfrm>
          <a:custGeom>
            <a:avLst/>
            <a:gdLst/>
            <a:ahLst/>
            <a:cxnLst/>
            <a:rect r="r" b="b" t="t" l="l"/>
            <a:pathLst>
              <a:path h="3159019" w="3159019">
                <a:moveTo>
                  <a:pt x="0" y="0"/>
                </a:moveTo>
                <a:lnTo>
                  <a:pt x="3159019" y="0"/>
                </a:lnTo>
                <a:lnTo>
                  <a:pt x="3159019" y="3159019"/>
                </a:lnTo>
                <a:lnTo>
                  <a:pt x="0" y="315901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cap="sq">
            <a:noFill/>
            <a:prstDash val="solid"/>
            <a:miter/>
          </a:ln>
        </p:spPr>
      </p:sp>
      <p:sp>
        <p:nvSpPr>
          <p:cNvPr name="Freeform 8" id="8"/>
          <p:cNvSpPr/>
          <p:nvPr/>
        </p:nvSpPr>
        <p:spPr>
          <a:xfrm flipH="false" flipV="false" rot="-5400000">
            <a:off x="15440962" y="1975702"/>
            <a:ext cx="3157882" cy="3169578"/>
          </a:xfrm>
          <a:custGeom>
            <a:avLst/>
            <a:gdLst/>
            <a:ahLst/>
            <a:cxnLst/>
            <a:rect r="r" b="b" t="t" l="l"/>
            <a:pathLst>
              <a:path h="3169578" w="3157882">
                <a:moveTo>
                  <a:pt x="0" y="0"/>
                </a:moveTo>
                <a:lnTo>
                  <a:pt x="3157882" y="0"/>
                </a:lnTo>
                <a:lnTo>
                  <a:pt x="3157882" y="3169578"/>
                </a:lnTo>
                <a:lnTo>
                  <a:pt x="0" y="3169578"/>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a:ln cap="sq">
            <a:noFill/>
            <a:prstDash val="solid"/>
            <a:miter/>
          </a:ln>
        </p:spPr>
      </p:sp>
      <p:sp>
        <p:nvSpPr>
          <p:cNvPr name="Freeform 9" id="9"/>
          <p:cNvSpPr/>
          <p:nvPr/>
        </p:nvSpPr>
        <p:spPr>
          <a:xfrm flipH="false" flipV="false" rot="-5400000">
            <a:off x="15435114" y="5128248"/>
            <a:ext cx="3169578" cy="3169578"/>
          </a:xfrm>
          <a:custGeom>
            <a:avLst/>
            <a:gdLst/>
            <a:ahLst/>
            <a:cxnLst/>
            <a:rect r="r" b="b" t="t" l="l"/>
            <a:pathLst>
              <a:path h="3169578" w="3169578">
                <a:moveTo>
                  <a:pt x="0" y="0"/>
                </a:moveTo>
                <a:lnTo>
                  <a:pt x="3169578" y="0"/>
                </a:lnTo>
                <a:lnTo>
                  <a:pt x="3169578" y="3169578"/>
                </a:lnTo>
                <a:lnTo>
                  <a:pt x="0" y="3169578"/>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a:ln cap="sq">
            <a:noFill/>
            <a:prstDash val="solid"/>
            <a:miter/>
          </a:ln>
        </p:spPr>
      </p:sp>
      <p:sp>
        <p:nvSpPr>
          <p:cNvPr name="Freeform 10" id="10"/>
          <p:cNvSpPr/>
          <p:nvPr/>
        </p:nvSpPr>
        <p:spPr>
          <a:xfrm flipH="false" flipV="false" rot="-5400000">
            <a:off x="12276663" y="5142345"/>
            <a:ext cx="3157882" cy="3169578"/>
          </a:xfrm>
          <a:custGeom>
            <a:avLst/>
            <a:gdLst/>
            <a:ahLst/>
            <a:cxnLst/>
            <a:rect r="r" b="b" t="t" l="l"/>
            <a:pathLst>
              <a:path h="3169578" w="3157882">
                <a:moveTo>
                  <a:pt x="0" y="0"/>
                </a:moveTo>
                <a:lnTo>
                  <a:pt x="3157883" y="0"/>
                </a:lnTo>
                <a:lnTo>
                  <a:pt x="3157883" y="3169578"/>
                </a:lnTo>
                <a:lnTo>
                  <a:pt x="0" y="3169578"/>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a:ln cap="sq">
            <a:noFill/>
            <a:prstDash val="solid"/>
            <a:miter/>
          </a:ln>
        </p:spPr>
      </p:sp>
      <p:sp>
        <p:nvSpPr>
          <p:cNvPr name="TextBox 11" id="11"/>
          <p:cNvSpPr txBox="true"/>
          <p:nvPr/>
        </p:nvSpPr>
        <p:spPr>
          <a:xfrm rot="0">
            <a:off x="647437" y="2724150"/>
            <a:ext cx="10686609" cy="6124575"/>
          </a:xfrm>
          <a:prstGeom prst="rect">
            <a:avLst/>
          </a:prstGeom>
        </p:spPr>
        <p:txBody>
          <a:bodyPr anchor="t" rtlCol="false" tIns="0" lIns="0" bIns="0" rIns="0">
            <a:spAutoFit/>
          </a:bodyPr>
          <a:lstStyle/>
          <a:p>
            <a:pPr algn="just">
              <a:lnSpc>
                <a:spcPts val="3299"/>
              </a:lnSpc>
              <a:spcBef>
                <a:spcPct val="0"/>
              </a:spcBef>
            </a:pPr>
            <a:r>
              <a:rPr lang="en-US" b="true" sz="2499" strike="noStrike" u="none">
                <a:solidFill>
                  <a:srgbClr val="000000"/>
                </a:solidFill>
                <a:latin typeface="Body Text Bold"/>
                <a:ea typeface="Body Text Bold"/>
                <a:cs typeface="Body Text Bold"/>
                <a:sym typeface="Body Text Bold"/>
              </a:rPr>
              <a:t>[1] R. Munoz-Salinas et al., ”UCO Physical Rehabilitation: New Dataset and ˜ Study of Human Pose Estimation Methods for Physical Rehabilitation,” Sensors, Oct. 2023. </a:t>
            </a:r>
          </a:p>
          <a:p>
            <a:pPr algn="just">
              <a:lnSpc>
                <a:spcPts val="3299"/>
              </a:lnSpc>
              <a:spcBef>
                <a:spcPct val="0"/>
              </a:spcBef>
            </a:pPr>
            <a:r>
              <a:rPr lang="en-US" b="true" sz="2499" strike="noStrike" u="none">
                <a:solidFill>
                  <a:srgbClr val="000000"/>
                </a:solidFill>
                <a:latin typeface="Body Text Bold"/>
                <a:ea typeface="Body Text Bold"/>
                <a:cs typeface="Body Text Bold"/>
                <a:sym typeface="Body Text Bold"/>
              </a:rPr>
              <a:t>[2] A. Vakanski, J. M. Ferguson, and S. Lee, ”A Deep Learning Framework for Assessing Physical Rehabilitation Exercises,” IEEE Trans. Neural Syst. Rehabil. Eng., Jan. 2020. </a:t>
            </a:r>
          </a:p>
          <a:p>
            <a:pPr algn="just">
              <a:lnSpc>
                <a:spcPts val="3299"/>
              </a:lnSpc>
              <a:spcBef>
                <a:spcPct val="0"/>
              </a:spcBef>
            </a:pPr>
            <a:r>
              <a:rPr lang="en-US" b="true" sz="2499" strike="noStrike" u="none">
                <a:solidFill>
                  <a:srgbClr val="000000"/>
                </a:solidFill>
                <a:latin typeface="Body Text Bold"/>
                <a:ea typeface="Body Text Bold"/>
                <a:cs typeface="Body Text Bold"/>
                <a:sym typeface="Body Text Bold"/>
              </a:rPr>
              <a:t>[3] S. B. Kulkarni, A. Kuppelur, A. Shetty, S. Bidarakatti, and T. Sangresakoppa, ”Analysis of Physiotherapy Practices using Deep Learning,” Int. J. Res. Appl. Sci. Eng. Technol., Apr. 2024. </a:t>
            </a:r>
          </a:p>
          <a:p>
            <a:pPr algn="just">
              <a:lnSpc>
                <a:spcPts val="3299"/>
              </a:lnSpc>
              <a:spcBef>
                <a:spcPct val="0"/>
              </a:spcBef>
            </a:pPr>
            <a:r>
              <a:rPr lang="en-US" b="true" sz="2499" strike="noStrike" u="none">
                <a:solidFill>
                  <a:srgbClr val="000000"/>
                </a:solidFill>
                <a:latin typeface="Body Text Bold"/>
                <a:ea typeface="Body Text Bold"/>
                <a:cs typeface="Body Text Bold"/>
                <a:sym typeface="Body Text Bold"/>
              </a:rPr>
              <a:t>[4] Wang et al., ”How Deep Neural Networks Understand Motion? Toward Understanding Motion Recognition by Neural Networks,” Intell. Comput., vol. 2, Feb. 2023. </a:t>
            </a:r>
          </a:p>
          <a:p>
            <a:pPr algn="just">
              <a:lnSpc>
                <a:spcPts val="3299"/>
              </a:lnSpc>
              <a:spcBef>
                <a:spcPct val="0"/>
              </a:spcBef>
            </a:pPr>
            <a:r>
              <a:rPr lang="en-US" b="true" sz="2499" strike="noStrike" u="none">
                <a:solidFill>
                  <a:srgbClr val="000000"/>
                </a:solidFill>
                <a:latin typeface="Body Text Bold"/>
                <a:ea typeface="Body Text Bold"/>
                <a:cs typeface="Body Text Bold"/>
                <a:sym typeface="Body Text Bold"/>
              </a:rPr>
              <a:t>[5] H. Ben-Younes, R. Cadene, M. Cord, and N. Thome, ”Deep LearningBased Human Body Pose Estimation in Providing Feedback for Physical Movement: A Review,” Heliyon</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C2D1EB"/>
        </a:solidFill>
      </p:bgPr>
    </p:bg>
    <p:spTree>
      <p:nvGrpSpPr>
        <p:cNvPr id="1" name=""/>
        <p:cNvGrpSpPr/>
        <p:nvPr/>
      </p:nvGrpSpPr>
      <p:grpSpPr>
        <a:xfrm>
          <a:off x="0" y="0"/>
          <a:ext cx="0" cy="0"/>
          <a:chOff x="0" y="0"/>
          <a:chExt cx="0" cy="0"/>
        </a:xfrm>
      </p:grpSpPr>
      <p:sp>
        <p:nvSpPr>
          <p:cNvPr name="Freeform 2" id="2"/>
          <p:cNvSpPr/>
          <p:nvPr/>
        </p:nvSpPr>
        <p:spPr>
          <a:xfrm flipH="false" flipV="false" rot="0">
            <a:off x="11594788" y="8953427"/>
            <a:ext cx="2443105" cy="2443105"/>
          </a:xfrm>
          <a:custGeom>
            <a:avLst/>
            <a:gdLst/>
            <a:ahLst/>
            <a:cxnLst/>
            <a:rect r="r" b="b" t="t" l="l"/>
            <a:pathLst>
              <a:path h="2443105" w="2443105">
                <a:moveTo>
                  <a:pt x="0" y="0"/>
                </a:moveTo>
                <a:lnTo>
                  <a:pt x="2443104" y="0"/>
                </a:lnTo>
                <a:lnTo>
                  <a:pt x="2443104" y="2443104"/>
                </a:lnTo>
                <a:lnTo>
                  <a:pt x="0" y="244310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4029243" y="8953427"/>
            <a:ext cx="2443105" cy="2443105"/>
          </a:xfrm>
          <a:custGeom>
            <a:avLst/>
            <a:gdLst/>
            <a:ahLst/>
            <a:cxnLst/>
            <a:rect r="r" b="b" t="t" l="l"/>
            <a:pathLst>
              <a:path h="2443105" w="2443105">
                <a:moveTo>
                  <a:pt x="0" y="0"/>
                </a:moveTo>
                <a:lnTo>
                  <a:pt x="2443104" y="0"/>
                </a:lnTo>
                <a:lnTo>
                  <a:pt x="2443104" y="2443104"/>
                </a:lnTo>
                <a:lnTo>
                  <a:pt x="0" y="244310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4" id="4"/>
          <p:cNvSpPr/>
          <p:nvPr/>
        </p:nvSpPr>
        <p:spPr>
          <a:xfrm flipH="false" flipV="false" rot="0">
            <a:off x="9144000" y="8945261"/>
            <a:ext cx="2459437" cy="2459437"/>
          </a:xfrm>
          <a:custGeom>
            <a:avLst/>
            <a:gdLst/>
            <a:ahLst/>
            <a:cxnLst/>
            <a:rect r="r" b="b" t="t" l="l"/>
            <a:pathLst>
              <a:path h="2459437" w="2459437">
                <a:moveTo>
                  <a:pt x="0" y="0"/>
                </a:moveTo>
                <a:lnTo>
                  <a:pt x="2459437" y="0"/>
                </a:lnTo>
                <a:lnTo>
                  <a:pt x="2459437" y="2459437"/>
                </a:lnTo>
                <a:lnTo>
                  <a:pt x="0" y="245943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6463698" y="8945261"/>
            <a:ext cx="2459437" cy="2459437"/>
          </a:xfrm>
          <a:custGeom>
            <a:avLst/>
            <a:gdLst/>
            <a:ahLst/>
            <a:cxnLst/>
            <a:rect r="r" b="b" t="t" l="l"/>
            <a:pathLst>
              <a:path h="2459437" w="2459437">
                <a:moveTo>
                  <a:pt x="0" y="0"/>
                </a:moveTo>
                <a:lnTo>
                  <a:pt x="2459437" y="0"/>
                </a:lnTo>
                <a:lnTo>
                  <a:pt x="2459437" y="2459437"/>
                </a:lnTo>
                <a:lnTo>
                  <a:pt x="0" y="245943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a:ln cap="sq">
            <a:noFill/>
            <a:prstDash val="solid"/>
            <a:miter/>
          </a:ln>
        </p:spPr>
      </p:sp>
      <p:sp>
        <p:nvSpPr>
          <p:cNvPr name="Freeform 6" id="6"/>
          <p:cNvSpPr/>
          <p:nvPr/>
        </p:nvSpPr>
        <p:spPr>
          <a:xfrm flipH="false" flipV="false" rot="0">
            <a:off x="1827448" y="-1111402"/>
            <a:ext cx="2443105" cy="2443105"/>
          </a:xfrm>
          <a:custGeom>
            <a:avLst/>
            <a:gdLst/>
            <a:ahLst/>
            <a:cxnLst/>
            <a:rect r="r" b="b" t="t" l="l"/>
            <a:pathLst>
              <a:path h="2443105" w="2443105">
                <a:moveTo>
                  <a:pt x="0" y="0"/>
                </a:moveTo>
                <a:lnTo>
                  <a:pt x="2443105" y="0"/>
                </a:lnTo>
                <a:lnTo>
                  <a:pt x="2443105" y="2443104"/>
                </a:lnTo>
                <a:lnTo>
                  <a:pt x="0" y="244310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4261903" y="-1111402"/>
            <a:ext cx="2443105" cy="2443105"/>
          </a:xfrm>
          <a:custGeom>
            <a:avLst/>
            <a:gdLst/>
            <a:ahLst/>
            <a:cxnLst/>
            <a:rect r="r" b="b" t="t" l="l"/>
            <a:pathLst>
              <a:path h="2443105" w="2443105">
                <a:moveTo>
                  <a:pt x="0" y="0"/>
                </a:moveTo>
                <a:lnTo>
                  <a:pt x="2443105" y="0"/>
                </a:lnTo>
                <a:lnTo>
                  <a:pt x="2443105" y="2443104"/>
                </a:lnTo>
                <a:lnTo>
                  <a:pt x="0" y="244310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8" id="8"/>
          <p:cNvSpPr/>
          <p:nvPr/>
        </p:nvSpPr>
        <p:spPr>
          <a:xfrm flipH="false" flipV="false" rot="0">
            <a:off x="-623339" y="-1119568"/>
            <a:ext cx="2459437" cy="2459437"/>
          </a:xfrm>
          <a:custGeom>
            <a:avLst/>
            <a:gdLst/>
            <a:ahLst/>
            <a:cxnLst/>
            <a:rect r="r" b="b" t="t" l="l"/>
            <a:pathLst>
              <a:path h="2459437" w="2459437">
                <a:moveTo>
                  <a:pt x="0" y="0"/>
                </a:moveTo>
                <a:lnTo>
                  <a:pt x="2459437" y="0"/>
                </a:lnTo>
                <a:lnTo>
                  <a:pt x="2459437" y="2459437"/>
                </a:lnTo>
                <a:lnTo>
                  <a:pt x="0" y="245943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0">
            <a:off x="6696359" y="-1119568"/>
            <a:ext cx="2459437" cy="2459437"/>
          </a:xfrm>
          <a:custGeom>
            <a:avLst/>
            <a:gdLst/>
            <a:ahLst/>
            <a:cxnLst/>
            <a:rect r="r" b="b" t="t" l="l"/>
            <a:pathLst>
              <a:path h="2459437" w="2459437">
                <a:moveTo>
                  <a:pt x="0" y="0"/>
                </a:moveTo>
                <a:lnTo>
                  <a:pt x="2459437" y="0"/>
                </a:lnTo>
                <a:lnTo>
                  <a:pt x="2459437" y="2459437"/>
                </a:lnTo>
                <a:lnTo>
                  <a:pt x="0" y="245943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a:ln cap="sq">
            <a:noFill/>
            <a:prstDash val="solid"/>
            <a:miter/>
          </a:ln>
        </p:spPr>
      </p:sp>
      <p:sp>
        <p:nvSpPr>
          <p:cNvPr name="Freeform 10" id="10"/>
          <p:cNvSpPr/>
          <p:nvPr/>
        </p:nvSpPr>
        <p:spPr>
          <a:xfrm flipH="false" flipV="false" rot="0">
            <a:off x="6699109" y="8949344"/>
            <a:ext cx="2453541" cy="2451271"/>
          </a:xfrm>
          <a:custGeom>
            <a:avLst/>
            <a:gdLst/>
            <a:ahLst/>
            <a:cxnLst/>
            <a:rect r="r" b="b" t="t" l="l"/>
            <a:pathLst>
              <a:path h="2451271" w="2453541">
                <a:moveTo>
                  <a:pt x="0" y="0"/>
                </a:moveTo>
                <a:lnTo>
                  <a:pt x="2453541" y="0"/>
                </a:lnTo>
                <a:lnTo>
                  <a:pt x="2453541" y="2451271"/>
                </a:lnTo>
                <a:lnTo>
                  <a:pt x="0" y="2451271"/>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a:ln cap="sq">
            <a:noFill/>
            <a:prstDash val="solid"/>
            <a:miter/>
          </a:ln>
        </p:spPr>
      </p:sp>
      <p:sp>
        <p:nvSpPr>
          <p:cNvPr name="Freeform 11" id="11"/>
          <p:cNvSpPr/>
          <p:nvPr/>
        </p:nvSpPr>
        <p:spPr>
          <a:xfrm flipH="false" flipV="false" rot="0">
            <a:off x="4264654" y="8953427"/>
            <a:ext cx="2443105" cy="2443105"/>
          </a:xfrm>
          <a:custGeom>
            <a:avLst/>
            <a:gdLst/>
            <a:ahLst/>
            <a:cxnLst/>
            <a:rect r="r" b="b" t="t" l="l"/>
            <a:pathLst>
              <a:path h="2443105" w="2443105">
                <a:moveTo>
                  <a:pt x="0" y="0"/>
                </a:moveTo>
                <a:lnTo>
                  <a:pt x="2443104" y="0"/>
                </a:lnTo>
                <a:lnTo>
                  <a:pt x="2443104" y="2443104"/>
                </a:lnTo>
                <a:lnTo>
                  <a:pt x="0" y="2443104"/>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a:ln cap="sq">
            <a:noFill/>
            <a:prstDash val="solid"/>
            <a:miter/>
          </a:ln>
        </p:spPr>
      </p:sp>
      <p:sp>
        <p:nvSpPr>
          <p:cNvPr name="Freeform 12" id="12"/>
          <p:cNvSpPr/>
          <p:nvPr/>
        </p:nvSpPr>
        <p:spPr>
          <a:xfrm flipH="false" flipV="false" rot="0">
            <a:off x="1831078" y="8949344"/>
            <a:ext cx="2442226" cy="2451271"/>
          </a:xfrm>
          <a:custGeom>
            <a:avLst/>
            <a:gdLst/>
            <a:ahLst/>
            <a:cxnLst/>
            <a:rect r="r" b="b" t="t" l="l"/>
            <a:pathLst>
              <a:path h="2451271" w="2442226">
                <a:moveTo>
                  <a:pt x="0" y="0"/>
                </a:moveTo>
                <a:lnTo>
                  <a:pt x="2442225" y="0"/>
                </a:lnTo>
                <a:lnTo>
                  <a:pt x="2442225" y="2451271"/>
                </a:lnTo>
                <a:lnTo>
                  <a:pt x="0" y="2451271"/>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a:ln cap="sq">
            <a:noFill/>
            <a:prstDash val="solid"/>
            <a:miter/>
          </a:ln>
        </p:spPr>
      </p:sp>
      <p:sp>
        <p:nvSpPr>
          <p:cNvPr name="Freeform 13" id="13"/>
          <p:cNvSpPr/>
          <p:nvPr/>
        </p:nvSpPr>
        <p:spPr>
          <a:xfrm flipH="false" flipV="false" rot="0">
            <a:off x="-611544" y="8949344"/>
            <a:ext cx="2451271" cy="2451271"/>
          </a:xfrm>
          <a:custGeom>
            <a:avLst/>
            <a:gdLst/>
            <a:ahLst/>
            <a:cxnLst/>
            <a:rect r="r" b="b" t="t" l="l"/>
            <a:pathLst>
              <a:path h="2451271" w="2451271">
                <a:moveTo>
                  <a:pt x="0" y="0"/>
                </a:moveTo>
                <a:lnTo>
                  <a:pt x="2451271" y="0"/>
                </a:lnTo>
                <a:lnTo>
                  <a:pt x="2451271" y="2451271"/>
                </a:lnTo>
                <a:lnTo>
                  <a:pt x="0" y="2451271"/>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a:ln cap="sq">
            <a:noFill/>
            <a:prstDash val="solid"/>
            <a:miter/>
          </a:ln>
        </p:spPr>
      </p:sp>
      <p:sp>
        <p:nvSpPr>
          <p:cNvPr name="Freeform 14" id="14"/>
          <p:cNvSpPr/>
          <p:nvPr/>
        </p:nvSpPr>
        <p:spPr>
          <a:xfrm flipH="false" flipV="false" rot="0">
            <a:off x="16457799" y="-1115485"/>
            <a:ext cx="2453541" cy="2451271"/>
          </a:xfrm>
          <a:custGeom>
            <a:avLst/>
            <a:gdLst/>
            <a:ahLst/>
            <a:cxnLst/>
            <a:rect r="r" b="b" t="t" l="l"/>
            <a:pathLst>
              <a:path h="2451271" w="2453541">
                <a:moveTo>
                  <a:pt x="0" y="0"/>
                </a:moveTo>
                <a:lnTo>
                  <a:pt x="2453540" y="0"/>
                </a:lnTo>
                <a:lnTo>
                  <a:pt x="2453540" y="2451271"/>
                </a:lnTo>
                <a:lnTo>
                  <a:pt x="0" y="2451271"/>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a:ln cap="sq">
            <a:noFill/>
            <a:prstDash val="solid"/>
            <a:miter/>
          </a:ln>
        </p:spPr>
      </p:sp>
      <p:sp>
        <p:nvSpPr>
          <p:cNvPr name="Freeform 15" id="15"/>
          <p:cNvSpPr/>
          <p:nvPr/>
        </p:nvSpPr>
        <p:spPr>
          <a:xfrm flipH="false" flipV="false" rot="0">
            <a:off x="14023344" y="-1111402"/>
            <a:ext cx="2443105" cy="2443105"/>
          </a:xfrm>
          <a:custGeom>
            <a:avLst/>
            <a:gdLst/>
            <a:ahLst/>
            <a:cxnLst/>
            <a:rect r="r" b="b" t="t" l="l"/>
            <a:pathLst>
              <a:path h="2443105" w="2443105">
                <a:moveTo>
                  <a:pt x="0" y="0"/>
                </a:moveTo>
                <a:lnTo>
                  <a:pt x="2443104" y="0"/>
                </a:lnTo>
                <a:lnTo>
                  <a:pt x="2443104" y="2443104"/>
                </a:lnTo>
                <a:lnTo>
                  <a:pt x="0" y="2443104"/>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a:ln cap="sq">
            <a:noFill/>
            <a:prstDash val="solid"/>
            <a:miter/>
          </a:ln>
        </p:spPr>
      </p:sp>
      <p:sp>
        <p:nvSpPr>
          <p:cNvPr name="Freeform 16" id="16"/>
          <p:cNvSpPr/>
          <p:nvPr/>
        </p:nvSpPr>
        <p:spPr>
          <a:xfrm flipH="false" flipV="false" rot="0">
            <a:off x="11589767" y="-1115485"/>
            <a:ext cx="2442226" cy="2451271"/>
          </a:xfrm>
          <a:custGeom>
            <a:avLst/>
            <a:gdLst/>
            <a:ahLst/>
            <a:cxnLst/>
            <a:rect r="r" b="b" t="t" l="l"/>
            <a:pathLst>
              <a:path h="2451271" w="2442226">
                <a:moveTo>
                  <a:pt x="0" y="0"/>
                </a:moveTo>
                <a:lnTo>
                  <a:pt x="2442226" y="0"/>
                </a:lnTo>
                <a:lnTo>
                  <a:pt x="2442226" y="2451271"/>
                </a:lnTo>
                <a:lnTo>
                  <a:pt x="0" y="2451271"/>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a:ln cap="sq">
            <a:noFill/>
            <a:prstDash val="solid"/>
            <a:miter/>
          </a:ln>
        </p:spPr>
      </p:sp>
      <p:sp>
        <p:nvSpPr>
          <p:cNvPr name="Freeform 17" id="17"/>
          <p:cNvSpPr/>
          <p:nvPr/>
        </p:nvSpPr>
        <p:spPr>
          <a:xfrm flipH="false" flipV="false" rot="0">
            <a:off x="9147146" y="-1115485"/>
            <a:ext cx="2451271" cy="2451271"/>
          </a:xfrm>
          <a:custGeom>
            <a:avLst/>
            <a:gdLst/>
            <a:ahLst/>
            <a:cxnLst/>
            <a:rect r="r" b="b" t="t" l="l"/>
            <a:pathLst>
              <a:path h="2451271" w="2451271">
                <a:moveTo>
                  <a:pt x="0" y="0"/>
                </a:moveTo>
                <a:lnTo>
                  <a:pt x="2451271" y="0"/>
                </a:lnTo>
                <a:lnTo>
                  <a:pt x="2451271" y="2451271"/>
                </a:lnTo>
                <a:lnTo>
                  <a:pt x="0" y="2451271"/>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a:ln cap="sq">
            <a:noFill/>
            <a:prstDash val="solid"/>
            <a:miter/>
          </a:ln>
        </p:spPr>
      </p:sp>
      <p:sp>
        <p:nvSpPr>
          <p:cNvPr name="TextBox 18" id="18"/>
          <p:cNvSpPr txBox="true"/>
          <p:nvPr/>
        </p:nvSpPr>
        <p:spPr>
          <a:xfrm rot="0">
            <a:off x="4531980" y="2795020"/>
            <a:ext cx="9224040" cy="4411210"/>
          </a:xfrm>
          <a:prstGeom prst="rect">
            <a:avLst/>
          </a:prstGeom>
        </p:spPr>
        <p:txBody>
          <a:bodyPr anchor="t" rtlCol="false" tIns="0" lIns="0" bIns="0" rIns="0">
            <a:spAutoFit/>
          </a:bodyPr>
          <a:lstStyle/>
          <a:p>
            <a:pPr algn="ctr">
              <a:lnSpc>
                <a:spcPts val="16050"/>
              </a:lnSpc>
            </a:pPr>
            <a:r>
              <a:rPr lang="en-US" sz="13836" b="true">
                <a:solidFill>
                  <a:srgbClr val="FFFFFF"/>
                </a:solidFill>
                <a:latin typeface="Heading Now 71-78 Bold"/>
                <a:ea typeface="Heading Now 71-78 Bold"/>
                <a:cs typeface="Heading Now 71-78 Bold"/>
                <a:sym typeface="Heading Now 71-78 Bold"/>
              </a:rPr>
              <a:t>Thank you!</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98AFD6"/>
        </a:solidFill>
      </p:bgPr>
    </p:bg>
    <p:spTree>
      <p:nvGrpSpPr>
        <p:cNvPr id="1" name=""/>
        <p:cNvGrpSpPr/>
        <p:nvPr/>
      </p:nvGrpSpPr>
      <p:grpSpPr>
        <a:xfrm>
          <a:off x="0" y="0"/>
          <a:ext cx="0" cy="0"/>
          <a:chOff x="0" y="0"/>
          <a:chExt cx="0" cy="0"/>
        </a:xfrm>
      </p:grpSpPr>
      <p:sp>
        <p:nvSpPr>
          <p:cNvPr name="Freeform 2" id="2"/>
          <p:cNvSpPr/>
          <p:nvPr/>
        </p:nvSpPr>
        <p:spPr>
          <a:xfrm flipH="false" flipV="false" rot="0">
            <a:off x="11144884" y="-665326"/>
            <a:ext cx="8700868" cy="12145194"/>
          </a:xfrm>
          <a:custGeom>
            <a:avLst/>
            <a:gdLst/>
            <a:ahLst/>
            <a:cxnLst/>
            <a:rect r="r" b="b" t="t" l="l"/>
            <a:pathLst>
              <a:path h="12145194" w="8700868">
                <a:moveTo>
                  <a:pt x="0" y="0"/>
                </a:moveTo>
                <a:lnTo>
                  <a:pt x="8700868" y="0"/>
                </a:lnTo>
                <a:lnTo>
                  <a:pt x="8700868" y="12145194"/>
                </a:lnTo>
                <a:lnTo>
                  <a:pt x="0" y="12145194"/>
                </a:lnTo>
                <a:lnTo>
                  <a:pt x="0" y="0"/>
                </a:lnTo>
                <a:close/>
              </a:path>
            </a:pathLst>
          </a:custGeom>
          <a:blipFill>
            <a:blip r:embed="rId2"/>
            <a:stretch>
              <a:fillRect l="-50544" t="0" r="-58834" b="0"/>
            </a:stretch>
          </a:blipFill>
        </p:spPr>
      </p:sp>
      <p:sp>
        <p:nvSpPr>
          <p:cNvPr name="TextBox 3" id="3"/>
          <p:cNvSpPr txBox="true"/>
          <p:nvPr/>
        </p:nvSpPr>
        <p:spPr>
          <a:xfrm rot="0">
            <a:off x="487163" y="2942477"/>
            <a:ext cx="10226096" cy="5438775"/>
          </a:xfrm>
          <a:prstGeom prst="rect">
            <a:avLst/>
          </a:prstGeom>
        </p:spPr>
        <p:txBody>
          <a:bodyPr anchor="t" rtlCol="false" tIns="0" lIns="0" bIns="0" rIns="0">
            <a:spAutoFit/>
          </a:bodyPr>
          <a:lstStyle/>
          <a:p>
            <a:pPr algn="just">
              <a:lnSpc>
                <a:spcPts val="3300"/>
              </a:lnSpc>
              <a:spcBef>
                <a:spcPct val="0"/>
              </a:spcBef>
            </a:pPr>
            <a:r>
              <a:rPr lang="en-US" b="true" sz="2500">
                <a:solidFill>
                  <a:srgbClr val="000000"/>
                </a:solidFill>
                <a:latin typeface="Body Text Bold"/>
                <a:ea typeface="Body Text Bold"/>
                <a:cs typeface="Body Text Bold"/>
                <a:sym typeface="Body Text Bold"/>
              </a:rPr>
              <a:t>🔹 Problem S</a:t>
            </a:r>
            <a:r>
              <a:rPr lang="en-US" b="true" sz="2500">
                <a:solidFill>
                  <a:srgbClr val="000000"/>
                </a:solidFill>
                <a:latin typeface="Body Text Bold"/>
                <a:ea typeface="Body Text Bold"/>
                <a:cs typeface="Body Text Bold"/>
                <a:sym typeface="Body Text Bold"/>
              </a:rPr>
              <a:t>tatement</a:t>
            </a:r>
          </a:p>
          <a:p>
            <a:pPr algn="just" marL="539753" indent="-269876" lvl="1">
              <a:lnSpc>
                <a:spcPts val="3300"/>
              </a:lnSpc>
              <a:spcBef>
                <a:spcPct val="0"/>
              </a:spcBef>
              <a:buFont typeface="Arial"/>
              <a:buChar char="•"/>
            </a:pPr>
            <a:r>
              <a:rPr lang="en-US" b="true" sz="2500">
                <a:solidFill>
                  <a:srgbClr val="000000"/>
                </a:solidFill>
                <a:latin typeface="Body Text Bold"/>
                <a:ea typeface="Body Text Bold"/>
                <a:cs typeface="Body Text Bold"/>
                <a:sym typeface="Body Text Bold"/>
              </a:rPr>
              <a:t>Patients often perform exercises without supervision, leading to:</a:t>
            </a:r>
          </a:p>
          <a:p>
            <a:pPr algn="just" marL="1079505" indent="-359835" lvl="2">
              <a:lnSpc>
                <a:spcPts val="3300"/>
              </a:lnSpc>
              <a:spcBef>
                <a:spcPct val="0"/>
              </a:spcBef>
              <a:buFont typeface="Arial"/>
              <a:buChar char="⚬"/>
            </a:pPr>
            <a:r>
              <a:rPr lang="en-US" b="true" sz="2500">
                <a:solidFill>
                  <a:srgbClr val="000000"/>
                </a:solidFill>
                <a:latin typeface="Body Text Bold"/>
                <a:ea typeface="Body Text Bold"/>
                <a:cs typeface="Body Text Bold"/>
                <a:sym typeface="Body Text Bold"/>
              </a:rPr>
              <a:t>Incorrect movements</a:t>
            </a:r>
          </a:p>
          <a:p>
            <a:pPr algn="just" marL="1079505" indent="-359835" lvl="2">
              <a:lnSpc>
                <a:spcPts val="3300"/>
              </a:lnSpc>
              <a:spcBef>
                <a:spcPct val="0"/>
              </a:spcBef>
              <a:buFont typeface="Arial"/>
              <a:buChar char="⚬"/>
            </a:pPr>
            <a:r>
              <a:rPr lang="en-US" b="true" sz="2500">
                <a:solidFill>
                  <a:srgbClr val="000000"/>
                </a:solidFill>
                <a:latin typeface="Body Text Bold"/>
                <a:ea typeface="Body Text Bold"/>
                <a:cs typeface="Body Text Bold"/>
                <a:sym typeface="Body Text Bold"/>
              </a:rPr>
              <a:t>Slower recovery or worsening of condition</a:t>
            </a:r>
          </a:p>
          <a:p>
            <a:pPr algn="just" marL="1079505" indent="-359835" lvl="2">
              <a:lnSpc>
                <a:spcPts val="3300"/>
              </a:lnSpc>
              <a:spcBef>
                <a:spcPct val="0"/>
              </a:spcBef>
              <a:buFont typeface="Arial"/>
              <a:buChar char="⚬"/>
            </a:pPr>
            <a:r>
              <a:rPr lang="en-US" b="true" sz="2500">
                <a:solidFill>
                  <a:srgbClr val="000000"/>
                </a:solidFill>
                <a:latin typeface="Body Text Bold"/>
                <a:ea typeface="Body Text Bold"/>
                <a:cs typeface="Body Text Bold"/>
                <a:sym typeface="Body Text Bold"/>
              </a:rPr>
              <a:t>Risk of new injuries</a:t>
            </a:r>
          </a:p>
          <a:p>
            <a:pPr algn="just" marL="539753" indent="-269876" lvl="1">
              <a:lnSpc>
                <a:spcPts val="3300"/>
              </a:lnSpc>
              <a:spcBef>
                <a:spcPct val="0"/>
              </a:spcBef>
              <a:buFont typeface="Arial"/>
              <a:buChar char="•"/>
            </a:pPr>
            <a:r>
              <a:rPr lang="en-US" b="true" sz="2500">
                <a:solidFill>
                  <a:srgbClr val="000000"/>
                </a:solidFill>
                <a:latin typeface="Body Text Bold"/>
                <a:ea typeface="Body Text Bold"/>
                <a:cs typeface="Body Text Bold"/>
                <a:sym typeface="Body Text Bold"/>
              </a:rPr>
              <a:t>Poor adherence to prescribed therapy reduces its effectiveness.</a:t>
            </a:r>
          </a:p>
          <a:p>
            <a:pPr algn="just">
              <a:lnSpc>
                <a:spcPts val="3300"/>
              </a:lnSpc>
              <a:spcBef>
                <a:spcPct val="0"/>
              </a:spcBef>
            </a:pPr>
          </a:p>
          <a:p>
            <a:pPr algn="just">
              <a:lnSpc>
                <a:spcPts val="3300"/>
              </a:lnSpc>
              <a:spcBef>
                <a:spcPct val="0"/>
              </a:spcBef>
            </a:pPr>
            <a:r>
              <a:rPr lang="en-US" b="true" sz="2500">
                <a:solidFill>
                  <a:srgbClr val="000000"/>
                </a:solidFill>
                <a:latin typeface="Body Text Bold"/>
                <a:ea typeface="Body Text Bold"/>
                <a:cs typeface="Body Text Bold"/>
                <a:sym typeface="Body Text Bold"/>
              </a:rPr>
              <a:t>🔹 Expected Outcomes</a:t>
            </a:r>
          </a:p>
          <a:p>
            <a:pPr algn="just" marL="539753" indent="-269876" lvl="1">
              <a:lnSpc>
                <a:spcPts val="3300"/>
              </a:lnSpc>
              <a:spcBef>
                <a:spcPct val="0"/>
              </a:spcBef>
              <a:buFont typeface="Arial"/>
              <a:buChar char="•"/>
            </a:pPr>
            <a:r>
              <a:rPr lang="en-US" b="true" sz="2500">
                <a:solidFill>
                  <a:srgbClr val="000000"/>
                </a:solidFill>
                <a:latin typeface="Body Text Bold"/>
                <a:ea typeface="Body Text Bold"/>
                <a:cs typeface="Body Text Bold"/>
                <a:sym typeface="Body Text Bold"/>
              </a:rPr>
              <a:t>Ensure accurate exercise execution</a:t>
            </a:r>
          </a:p>
          <a:p>
            <a:pPr algn="just" marL="539753" indent="-269876" lvl="1">
              <a:lnSpc>
                <a:spcPts val="3300"/>
              </a:lnSpc>
              <a:spcBef>
                <a:spcPct val="0"/>
              </a:spcBef>
              <a:buFont typeface="Arial"/>
              <a:buChar char="•"/>
            </a:pPr>
            <a:r>
              <a:rPr lang="en-US" b="true" sz="2500">
                <a:solidFill>
                  <a:srgbClr val="000000"/>
                </a:solidFill>
                <a:latin typeface="Body Text Bold"/>
                <a:ea typeface="Body Text Bold"/>
                <a:cs typeface="Body Text Bold"/>
                <a:sym typeface="Body Text Bold"/>
              </a:rPr>
              <a:t>Reduce risk of injury</a:t>
            </a:r>
          </a:p>
          <a:p>
            <a:pPr algn="just" marL="539753" indent="-269876" lvl="1">
              <a:lnSpc>
                <a:spcPts val="3300"/>
              </a:lnSpc>
              <a:spcBef>
                <a:spcPct val="0"/>
              </a:spcBef>
              <a:buFont typeface="Arial"/>
              <a:buChar char="•"/>
            </a:pPr>
            <a:r>
              <a:rPr lang="en-US" b="true" sz="2500">
                <a:solidFill>
                  <a:srgbClr val="000000"/>
                </a:solidFill>
                <a:latin typeface="Body Text Bold"/>
                <a:ea typeface="Body Text Bold"/>
                <a:cs typeface="Body Text Bold"/>
                <a:sym typeface="Body Text Bold"/>
              </a:rPr>
              <a:t>Improve rehabilitation efficiency and recovery outcomes</a:t>
            </a:r>
          </a:p>
          <a:p>
            <a:pPr algn="just">
              <a:lnSpc>
                <a:spcPts val="3300"/>
              </a:lnSpc>
              <a:spcBef>
                <a:spcPct val="0"/>
              </a:spcBef>
            </a:pPr>
          </a:p>
          <a:p>
            <a:pPr algn="just">
              <a:lnSpc>
                <a:spcPts val="3300"/>
              </a:lnSpc>
              <a:spcBef>
                <a:spcPct val="0"/>
              </a:spcBef>
            </a:pPr>
          </a:p>
        </p:txBody>
      </p:sp>
      <p:sp>
        <p:nvSpPr>
          <p:cNvPr name="TextBox 4" id="4"/>
          <p:cNvSpPr txBox="true"/>
          <p:nvPr/>
        </p:nvSpPr>
        <p:spPr>
          <a:xfrm rot="0">
            <a:off x="271351" y="586621"/>
            <a:ext cx="10657720" cy="1781175"/>
          </a:xfrm>
          <a:prstGeom prst="rect">
            <a:avLst/>
          </a:prstGeom>
        </p:spPr>
        <p:txBody>
          <a:bodyPr anchor="t" rtlCol="false" tIns="0" lIns="0" bIns="0" rIns="0">
            <a:spAutoFit/>
          </a:bodyPr>
          <a:lstStyle/>
          <a:p>
            <a:pPr algn="ctr" marL="0" indent="0" lvl="0">
              <a:lnSpc>
                <a:spcPts val="6600"/>
              </a:lnSpc>
            </a:pPr>
            <a:r>
              <a:rPr lang="en-US" b="true" sz="5000">
                <a:solidFill>
                  <a:srgbClr val="FFFFFF"/>
                </a:solidFill>
                <a:latin typeface="Heading Now 71-78 Bold"/>
                <a:ea typeface="Heading Now 71-78 Bold"/>
                <a:cs typeface="Heading Now 71-78 Bold"/>
                <a:sym typeface="Heading Now 71-78 Bold"/>
              </a:rPr>
              <a:t>Introduction to Problem Statement</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C2D1EB"/>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192852" y="8436227"/>
            <a:ext cx="2443105" cy="2443105"/>
          </a:xfrm>
          <a:custGeom>
            <a:avLst/>
            <a:gdLst/>
            <a:ahLst/>
            <a:cxnLst/>
            <a:rect r="r" b="b" t="t" l="l"/>
            <a:pathLst>
              <a:path h="2443105" w="2443105">
                <a:moveTo>
                  <a:pt x="0" y="0"/>
                </a:moveTo>
                <a:lnTo>
                  <a:pt x="2443104" y="0"/>
                </a:lnTo>
                <a:lnTo>
                  <a:pt x="2443104" y="2443105"/>
                </a:lnTo>
                <a:lnTo>
                  <a:pt x="0" y="244310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5400000">
            <a:off x="-307152" y="0"/>
            <a:ext cx="2443105" cy="2443105"/>
          </a:xfrm>
          <a:custGeom>
            <a:avLst/>
            <a:gdLst/>
            <a:ahLst/>
            <a:cxnLst/>
            <a:rect r="r" b="b" t="t" l="l"/>
            <a:pathLst>
              <a:path h="2443105" w="2443105">
                <a:moveTo>
                  <a:pt x="0" y="0"/>
                </a:moveTo>
                <a:lnTo>
                  <a:pt x="2443104" y="0"/>
                </a:lnTo>
                <a:lnTo>
                  <a:pt x="2443104" y="2443105"/>
                </a:lnTo>
                <a:lnTo>
                  <a:pt x="0" y="244310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4" id="4"/>
          <p:cNvSpPr/>
          <p:nvPr/>
        </p:nvSpPr>
        <p:spPr>
          <a:xfrm flipH="false" flipV="false" rot="-5400000">
            <a:off x="16037748" y="8244394"/>
            <a:ext cx="2459437" cy="2459437"/>
          </a:xfrm>
          <a:custGeom>
            <a:avLst/>
            <a:gdLst/>
            <a:ahLst/>
            <a:cxnLst/>
            <a:rect r="r" b="b" t="t" l="l"/>
            <a:pathLst>
              <a:path h="2459437" w="2459437">
                <a:moveTo>
                  <a:pt x="0" y="0"/>
                </a:moveTo>
                <a:lnTo>
                  <a:pt x="2459437" y="0"/>
                </a:lnTo>
                <a:lnTo>
                  <a:pt x="2459437" y="2459437"/>
                </a:lnTo>
                <a:lnTo>
                  <a:pt x="0" y="245943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cap="sq">
            <a:noFill/>
            <a:prstDash val="solid"/>
            <a:miter/>
          </a:ln>
        </p:spPr>
      </p:sp>
      <p:sp>
        <p:nvSpPr>
          <p:cNvPr name="Freeform 5" id="5"/>
          <p:cNvSpPr/>
          <p:nvPr/>
        </p:nvSpPr>
        <p:spPr>
          <a:xfrm flipH="false" flipV="false" rot="-5400000">
            <a:off x="16037748" y="0"/>
            <a:ext cx="2443105" cy="2443105"/>
          </a:xfrm>
          <a:custGeom>
            <a:avLst/>
            <a:gdLst/>
            <a:ahLst/>
            <a:cxnLst/>
            <a:rect r="r" b="b" t="t" l="l"/>
            <a:pathLst>
              <a:path h="2443105" w="2443105">
                <a:moveTo>
                  <a:pt x="0" y="0"/>
                </a:moveTo>
                <a:lnTo>
                  <a:pt x="2443104" y="0"/>
                </a:lnTo>
                <a:lnTo>
                  <a:pt x="2443104" y="2443105"/>
                </a:lnTo>
                <a:lnTo>
                  <a:pt x="0" y="244310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TextBox 6" id="6"/>
          <p:cNvSpPr txBox="true"/>
          <p:nvPr/>
        </p:nvSpPr>
        <p:spPr>
          <a:xfrm rot="0">
            <a:off x="2249917" y="847725"/>
            <a:ext cx="13673866" cy="942975"/>
          </a:xfrm>
          <a:prstGeom prst="rect">
            <a:avLst/>
          </a:prstGeom>
        </p:spPr>
        <p:txBody>
          <a:bodyPr anchor="t" rtlCol="false" tIns="0" lIns="0" bIns="0" rIns="0">
            <a:spAutoFit/>
          </a:bodyPr>
          <a:lstStyle/>
          <a:p>
            <a:pPr algn="ctr" marL="0" indent="0" lvl="0">
              <a:lnSpc>
                <a:spcPts val="6600"/>
              </a:lnSpc>
            </a:pPr>
            <a:r>
              <a:rPr lang="en-US" b="true" sz="5000">
                <a:solidFill>
                  <a:srgbClr val="FFFFFF"/>
                </a:solidFill>
                <a:latin typeface="Heading Now 71-78 Bold"/>
                <a:ea typeface="Heading Now 71-78 Bold"/>
                <a:cs typeface="Heading Now 71-78 Bold"/>
                <a:sym typeface="Heading Now 71-78 Bold"/>
              </a:rPr>
              <a:t>Liturature Survey</a:t>
            </a:r>
          </a:p>
        </p:txBody>
      </p:sp>
      <p:sp>
        <p:nvSpPr>
          <p:cNvPr name="TextBox 7" id="7"/>
          <p:cNvSpPr txBox="true"/>
          <p:nvPr/>
        </p:nvSpPr>
        <p:spPr>
          <a:xfrm rot="0">
            <a:off x="489477" y="2414530"/>
            <a:ext cx="17194745" cy="6332220"/>
          </a:xfrm>
          <a:prstGeom prst="rect">
            <a:avLst/>
          </a:prstGeom>
        </p:spPr>
        <p:txBody>
          <a:bodyPr anchor="t" rtlCol="false" tIns="0" lIns="0" bIns="0" rIns="0">
            <a:spAutoFit/>
          </a:bodyPr>
          <a:lstStyle/>
          <a:p>
            <a:pPr algn="just" marL="0" indent="0" lvl="0">
              <a:lnSpc>
                <a:spcPts val="2640"/>
              </a:lnSpc>
              <a:spcBef>
                <a:spcPct val="0"/>
              </a:spcBef>
            </a:pPr>
            <a:r>
              <a:rPr lang="en-US" b="true" sz="2000" strike="noStrike" u="none">
                <a:solidFill>
                  <a:srgbClr val="000000"/>
                </a:solidFill>
                <a:latin typeface="Body Text Bold"/>
                <a:ea typeface="Body Text Bold"/>
                <a:cs typeface="Body Text Bold"/>
                <a:sym typeface="Body Text Bold"/>
              </a:rPr>
              <a:t>Recent advancements in deep learning have significantly improved motion analysis in physical therapy, enabling automated movement assessment and real-time feedback for rehabilitation exercises. Several studies have explored different approaches to enhance physiotherapy evaluation.</a:t>
            </a:r>
          </a:p>
          <a:p>
            <a:pPr algn="just" marL="431801" indent="-215900" lvl="1">
              <a:lnSpc>
                <a:spcPts val="2640"/>
              </a:lnSpc>
              <a:buAutoNum type="arabicPeriod" startAt="1"/>
            </a:pPr>
            <a:r>
              <a:rPr lang="en-US" b="true" sz="2000" strike="noStrike" u="none">
                <a:solidFill>
                  <a:srgbClr val="000000"/>
                </a:solidFill>
                <a:latin typeface="Body Text Bold"/>
                <a:ea typeface="Body Text Bold"/>
                <a:cs typeface="Body Text Bold"/>
                <a:sym typeface="Body Text Bold"/>
              </a:rPr>
              <a:t>Munoz-Salinas et al. introduced the UCO Physical Rehabilitation dataset, which contains 2,160 videos of rehabilitation exercises. Their study highlighted that while pose estimation models perform well in upright positions, they struggle with patients lying down, indicating the need for specialized algorithms. </a:t>
            </a:r>
          </a:p>
          <a:p>
            <a:pPr algn="just" marL="431801" indent="-215900" lvl="1">
              <a:lnSpc>
                <a:spcPts val="2640"/>
              </a:lnSpc>
              <a:buAutoNum type="arabicPeriod" startAt="1"/>
            </a:pPr>
            <a:r>
              <a:rPr lang="en-US" b="true" sz="2000" strike="noStrike" u="none">
                <a:solidFill>
                  <a:srgbClr val="000000"/>
                </a:solidFill>
                <a:latin typeface="Body Text Bold"/>
                <a:ea typeface="Body Text Bold"/>
                <a:cs typeface="Body Text Bold"/>
                <a:sym typeface="Body Text Bold"/>
              </a:rPr>
              <a:t>Vakanski et al. proposed a deep learning-based framework for evaluating rehabilitation exercises. Their system combines movement performance metrics, scoring functions, and deep spatio-temporal neural networks to assess motion quality and patient progress effectively.</a:t>
            </a:r>
          </a:p>
          <a:p>
            <a:pPr algn="just" marL="431801" indent="-215900" lvl="1">
              <a:lnSpc>
                <a:spcPts val="2640"/>
              </a:lnSpc>
              <a:buAutoNum type="arabicPeriod" startAt="1"/>
            </a:pPr>
            <a:r>
              <a:rPr lang="en-US" b="true" sz="2000" strike="noStrike" u="none">
                <a:solidFill>
                  <a:srgbClr val="000000"/>
                </a:solidFill>
                <a:latin typeface="Body Text Bold"/>
                <a:ea typeface="Body Text Bold"/>
                <a:cs typeface="Body Text Bold"/>
                <a:sym typeface="Body Text Bold"/>
              </a:rPr>
              <a:t>Kulkarni et al. developed a physiotherapy assessment system using OpenCV and MediaPipe to extract key body points and compute joint angles. Their approach provides real-time audio feedback and tracks patient progress through visualized improvement reports, offering a cost-effective rehabilitation solution.</a:t>
            </a:r>
          </a:p>
          <a:p>
            <a:pPr algn="just" marL="431801" indent="-215900" lvl="1">
              <a:lnSpc>
                <a:spcPts val="2640"/>
              </a:lnSpc>
              <a:buAutoNum type="arabicPeriod" startAt="1"/>
            </a:pPr>
            <a:r>
              <a:rPr lang="en-US" b="true" sz="2000" strike="noStrike" u="none">
                <a:solidFill>
                  <a:srgbClr val="000000"/>
                </a:solidFill>
                <a:latin typeface="Body Text Bold"/>
                <a:ea typeface="Body Text Bold"/>
                <a:cs typeface="Body Text Bold"/>
                <a:sym typeface="Body Text Bold"/>
              </a:rPr>
              <a:t>Wang et al. introduced VecNet with LSTM, a model designed to analyze relative positional changes and predict motion patterns. Their study demonstrated improved motion recognition and rehabilitation assessment accuracy, helping track patient recovery more effectively.</a:t>
            </a:r>
          </a:p>
          <a:p>
            <a:pPr algn="just" marL="431801" indent="-215900" lvl="1">
              <a:lnSpc>
                <a:spcPts val="2640"/>
              </a:lnSpc>
              <a:buAutoNum type="arabicPeriod" startAt="1"/>
            </a:pPr>
            <a:r>
              <a:rPr lang="en-US" b="true" sz="2000" strike="noStrike" u="none">
                <a:solidFill>
                  <a:srgbClr val="000000"/>
                </a:solidFill>
                <a:latin typeface="Body Text Bold"/>
                <a:ea typeface="Body Text Bold"/>
                <a:cs typeface="Body Text Bold"/>
                <a:sym typeface="Body Text Bold"/>
              </a:rPr>
              <a:t>Ben-Younes et al. conducted a review of deep learning-based pose estimation techniques for movement feedback. They found that CNN-based models dominate the field but emphasized the need for improved feedback accuracy to enhance rehabilitation outcomes.</a:t>
            </a:r>
          </a:p>
          <a:p>
            <a:pPr algn="just">
              <a:lnSpc>
                <a:spcPts val="2640"/>
              </a:lnSpc>
            </a:pPr>
            <a:r>
              <a:rPr lang="en-US" b="true" sz="2000" strike="noStrike" u="none">
                <a:solidFill>
                  <a:srgbClr val="000000"/>
                </a:solidFill>
                <a:latin typeface="Body Text Bold"/>
                <a:ea typeface="Body Text Bold"/>
                <a:cs typeface="Body Text Bold"/>
                <a:sym typeface="Body Text Bold"/>
              </a:rPr>
              <a:t>These studies highlight the role of deep learning in physiotherapy, focusing on pose estimation, movement tracking, and real-time feedback to improve rehabilitation efficiency and patient outcomes.</a:t>
            </a:r>
          </a:p>
          <a:p>
            <a:pPr algn="just">
              <a:lnSpc>
                <a:spcPts val="2640"/>
              </a:lnSpc>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C2D1EB"/>
        </a:solidFill>
      </p:bgPr>
    </p:bg>
    <p:spTree>
      <p:nvGrpSpPr>
        <p:cNvPr id="1" name=""/>
        <p:cNvGrpSpPr/>
        <p:nvPr/>
      </p:nvGrpSpPr>
      <p:grpSpPr>
        <a:xfrm>
          <a:off x="0" y="0"/>
          <a:ext cx="0" cy="0"/>
          <a:chOff x="0" y="0"/>
          <a:chExt cx="0" cy="0"/>
        </a:xfrm>
      </p:grpSpPr>
      <p:sp>
        <p:nvSpPr>
          <p:cNvPr name="Freeform 2" id="2"/>
          <p:cNvSpPr/>
          <p:nvPr/>
        </p:nvSpPr>
        <p:spPr>
          <a:xfrm flipH="false" flipV="false" rot="0">
            <a:off x="4044891" y="1656437"/>
            <a:ext cx="9858585" cy="6279845"/>
          </a:xfrm>
          <a:custGeom>
            <a:avLst/>
            <a:gdLst/>
            <a:ahLst/>
            <a:cxnLst/>
            <a:rect r="r" b="b" t="t" l="l"/>
            <a:pathLst>
              <a:path h="6279845" w="9858585">
                <a:moveTo>
                  <a:pt x="0" y="0"/>
                </a:moveTo>
                <a:lnTo>
                  <a:pt x="9858585" y="0"/>
                </a:lnTo>
                <a:lnTo>
                  <a:pt x="9858585" y="6279845"/>
                </a:lnTo>
                <a:lnTo>
                  <a:pt x="0" y="6279845"/>
                </a:lnTo>
                <a:lnTo>
                  <a:pt x="0" y="0"/>
                </a:lnTo>
                <a:close/>
              </a:path>
            </a:pathLst>
          </a:custGeom>
          <a:blipFill>
            <a:blip r:embed="rId2"/>
            <a:stretch>
              <a:fillRect l="0" t="-4847" r="0" b="-4847"/>
            </a:stretch>
          </a:blipFill>
        </p:spPr>
      </p:sp>
      <p:sp>
        <p:nvSpPr>
          <p:cNvPr name="Freeform 3" id="3"/>
          <p:cNvSpPr/>
          <p:nvPr/>
        </p:nvSpPr>
        <p:spPr>
          <a:xfrm flipH="false" flipV="false" rot="0">
            <a:off x="4044891" y="7936282"/>
            <a:ext cx="9858585" cy="1737576"/>
          </a:xfrm>
          <a:custGeom>
            <a:avLst/>
            <a:gdLst/>
            <a:ahLst/>
            <a:cxnLst/>
            <a:rect r="r" b="b" t="t" l="l"/>
            <a:pathLst>
              <a:path h="1737576" w="9858585">
                <a:moveTo>
                  <a:pt x="0" y="0"/>
                </a:moveTo>
                <a:lnTo>
                  <a:pt x="9858585" y="0"/>
                </a:lnTo>
                <a:lnTo>
                  <a:pt x="9858585" y="1737576"/>
                </a:lnTo>
                <a:lnTo>
                  <a:pt x="0" y="1737576"/>
                </a:lnTo>
                <a:lnTo>
                  <a:pt x="0" y="0"/>
                </a:lnTo>
                <a:close/>
              </a:path>
            </a:pathLst>
          </a:custGeom>
          <a:blipFill>
            <a:blip r:embed="rId3"/>
            <a:stretch>
              <a:fillRect l="0" t="0" r="0" b="0"/>
            </a:stretch>
          </a:blipFill>
        </p:spPr>
      </p:sp>
      <p:sp>
        <p:nvSpPr>
          <p:cNvPr name="Freeform 4" id="4"/>
          <p:cNvSpPr/>
          <p:nvPr/>
        </p:nvSpPr>
        <p:spPr>
          <a:xfrm flipH="false" flipV="false" rot="0">
            <a:off x="4044891" y="1422296"/>
            <a:ext cx="9858585" cy="468283"/>
          </a:xfrm>
          <a:custGeom>
            <a:avLst/>
            <a:gdLst/>
            <a:ahLst/>
            <a:cxnLst/>
            <a:rect r="r" b="b" t="t" l="l"/>
            <a:pathLst>
              <a:path h="468283" w="9858585">
                <a:moveTo>
                  <a:pt x="0" y="0"/>
                </a:moveTo>
                <a:lnTo>
                  <a:pt x="9858585" y="0"/>
                </a:lnTo>
                <a:lnTo>
                  <a:pt x="9858585" y="468283"/>
                </a:lnTo>
                <a:lnTo>
                  <a:pt x="0" y="468283"/>
                </a:lnTo>
                <a:lnTo>
                  <a:pt x="0" y="0"/>
                </a:lnTo>
                <a:close/>
              </a:path>
            </a:pathLst>
          </a:custGeom>
          <a:blipFill>
            <a:blip r:embed="rId4"/>
            <a:stretch>
              <a:fillRect l="0" t="0" r="0" b="0"/>
            </a:stretch>
          </a:blipFill>
        </p:spPr>
      </p:sp>
      <p:sp>
        <p:nvSpPr>
          <p:cNvPr name="TextBox 5" id="5"/>
          <p:cNvSpPr txBox="true"/>
          <p:nvPr/>
        </p:nvSpPr>
        <p:spPr>
          <a:xfrm rot="0">
            <a:off x="2137250" y="248246"/>
            <a:ext cx="13673866" cy="942975"/>
          </a:xfrm>
          <a:prstGeom prst="rect">
            <a:avLst/>
          </a:prstGeom>
        </p:spPr>
        <p:txBody>
          <a:bodyPr anchor="t" rtlCol="false" tIns="0" lIns="0" bIns="0" rIns="0">
            <a:spAutoFit/>
          </a:bodyPr>
          <a:lstStyle/>
          <a:p>
            <a:pPr algn="ctr" marL="0" indent="0" lvl="0">
              <a:lnSpc>
                <a:spcPts val="6600"/>
              </a:lnSpc>
            </a:pPr>
            <a:r>
              <a:rPr lang="en-US" b="true" sz="5000">
                <a:solidFill>
                  <a:srgbClr val="FFFFFF"/>
                </a:solidFill>
                <a:latin typeface="Heading Now 71-78 Bold"/>
                <a:ea typeface="Heading Now 71-78 Bold"/>
                <a:cs typeface="Heading Now 71-78 Bold"/>
                <a:sym typeface="Heading Now 71-78 Bold"/>
              </a:rPr>
              <a:t>Summary in Tabular Form</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C2D1EB"/>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7922448" y="6719242"/>
            <a:ext cx="2443105" cy="2443105"/>
          </a:xfrm>
          <a:custGeom>
            <a:avLst/>
            <a:gdLst/>
            <a:ahLst/>
            <a:cxnLst/>
            <a:rect r="r" b="b" t="t" l="l"/>
            <a:pathLst>
              <a:path h="2443105" w="2443105">
                <a:moveTo>
                  <a:pt x="0" y="0"/>
                </a:moveTo>
                <a:lnTo>
                  <a:pt x="2443104" y="0"/>
                </a:lnTo>
                <a:lnTo>
                  <a:pt x="2443104" y="2443105"/>
                </a:lnTo>
                <a:lnTo>
                  <a:pt x="0" y="244310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5400000">
            <a:off x="7922448" y="9153698"/>
            <a:ext cx="2443105" cy="2443105"/>
          </a:xfrm>
          <a:custGeom>
            <a:avLst/>
            <a:gdLst/>
            <a:ahLst/>
            <a:cxnLst/>
            <a:rect r="r" b="b" t="t" l="l"/>
            <a:pathLst>
              <a:path h="2443105" w="2443105">
                <a:moveTo>
                  <a:pt x="0" y="0"/>
                </a:moveTo>
                <a:lnTo>
                  <a:pt x="2443104" y="0"/>
                </a:lnTo>
                <a:lnTo>
                  <a:pt x="2443104" y="2443104"/>
                </a:lnTo>
                <a:lnTo>
                  <a:pt x="0" y="244310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4" id="4"/>
          <p:cNvSpPr/>
          <p:nvPr/>
        </p:nvSpPr>
        <p:spPr>
          <a:xfrm flipH="false" flipV="false" rot="5400000">
            <a:off x="7914281" y="4268455"/>
            <a:ext cx="2459437" cy="2459437"/>
          </a:xfrm>
          <a:custGeom>
            <a:avLst/>
            <a:gdLst/>
            <a:ahLst/>
            <a:cxnLst/>
            <a:rect r="r" b="b" t="t" l="l"/>
            <a:pathLst>
              <a:path h="2459437" w="2459437">
                <a:moveTo>
                  <a:pt x="0" y="0"/>
                </a:moveTo>
                <a:lnTo>
                  <a:pt x="2459438" y="0"/>
                </a:lnTo>
                <a:lnTo>
                  <a:pt x="2459438" y="2459437"/>
                </a:lnTo>
                <a:lnTo>
                  <a:pt x="0" y="245943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5400000">
            <a:off x="7922448" y="-610891"/>
            <a:ext cx="2443105" cy="2443105"/>
          </a:xfrm>
          <a:custGeom>
            <a:avLst/>
            <a:gdLst/>
            <a:ahLst/>
            <a:cxnLst/>
            <a:rect r="r" b="b" t="t" l="l"/>
            <a:pathLst>
              <a:path h="2443105" w="2443105">
                <a:moveTo>
                  <a:pt x="0" y="0"/>
                </a:moveTo>
                <a:lnTo>
                  <a:pt x="2443104" y="0"/>
                </a:lnTo>
                <a:lnTo>
                  <a:pt x="2443104" y="2443104"/>
                </a:lnTo>
                <a:lnTo>
                  <a:pt x="0" y="244310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a:ln cap="sq">
            <a:noFill/>
            <a:prstDash val="solid"/>
            <a:miter/>
          </a:ln>
        </p:spPr>
      </p:sp>
      <p:sp>
        <p:nvSpPr>
          <p:cNvPr name="Freeform 6" id="6"/>
          <p:cNvSpPr/>
          <p:nvPr/>
        </p:nvSpPr>
        <p:spPr>
          <a:xfrm flipH="false" flipV="false" rot="5400000">
            <a:off x="7917230" y="1824699"/>
            <a:ext cx="2453541" cy="2451271"/>
          </a:xfrm>
          <a:custGeom>
            <a:avLst/>
            <a:gdLst/>
            <a:ahLst/>
            <a:cxnLst/>
            <a:rect r="r" b="b" t="t" l="l"/>
            <a:pathLst>
              <a:path h="2451271" w="2453541">
                <a:moveTo>
                  <a:pt x="0" y="0"/>
                </a:moveTo>
                <a:lnTo>
                  <a:pt x="2453540" y="0"/>
                </a:lnTo>
                <a:lnTo>
                  <a:pt x="2453540" y="2451271"/>
                </a:lnTo>
                <a:lnTo>
                  <a:pt x="0" y="2451271"/>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a:ln cap="sq">
            <a:noFill/>
            <a:prstDash val="solid"/>
            <a:miter/>
          </a:ln>
        </p:spPr>
      </p:sp>
      <p:sp>
        <p:nvSpPr>
          <p:cNvPr name="TextBox 7" id="7"/>
          <p:cNvSpPr txBox="true"/>
          <p:nvPr/>
        </p:nvSpPr>
        <p:spPr>
          <a:xfrm rot="0">
            <a:off x="-2857642" y="632939"/>
            <a:ext cx="13673866" cy="942975"/>
          </a:xfrm>
          <a:prstGeom prst="rect">
            <a:avLst/>
          </a:prstGeom>
        </p:spPr>
        <p:txBody>
          <a:bodyPr anchor="t" rtlCol="false" tIns="0" lIns="0" bIns="0" rIns="0">
            <a:spAutoFit/>
          </a:bodyPr>
          <a:lstStyle/>
          <a:p>
            <a:pPr algn="ctr" marL="0" indent="0" lvl="0">
              <a:lnSpc>
                <a:spcPts val="6600"/>
              </a:lnSpc>
            </a:pPr>
            <a:r>
              <a:rPr lang="en-US" b="true" sz="5000">
                <a:solidFill>
                  <a:srgbClr val="FFFFFF"/>
                </a:solidFill>
                <a:latin typeface="Heading Now 71-78 Bold"/>
                <a:ea typeface="Heading Now 71-78 Bold"/>
                <a:cs typeface="Heading Now 71-78 Bold"/>
                <a:sym typeface="Heading Now 71-78 Bold"/>
              </a:rPr>
              <a:t>Research Gaps</a:t>
            </a:r>
          </a:p>
        </p:txBody>
      </p:sp>
      <p:sp>
        <p:nvSpPr>
          <p:cNvPr name="TextBox 8" id="8"/>
          <p:cNvSpPr txBox="true"/>
          <p:nvPr/>
        </p:nvSpPr>
        <p:spPr>
          <a:xfrm rot="0">
            <a:off x="7327585" y="632939"/>
            <a:ext cx="13673866" cy="942975"/>
          </a:xfrm>
          <a:prstGeom prst="rect">
            <a:avLst/>
          </a:prstGeom>
        </p:spPr>
        <p:txBody>
          <a:bodyPr anchor="t" rtlCol="false" tIns="0" lIns="0" bIns="0" rIns="0">
            <a:spAutoFit/>
          </a:bodyPr>
          <a:lstStyle/>
          <a:p>
            <a:pPr algn="ctr" marL="0" indent="0" lvl="0">
              <a:lnSpc>
                <a:spcPts val="6600"/>
              </a:lnSpc>
            </a:pPr>
            <a:r>
              <a:rPr lang="en-US" b="true" sz="5000">
                <a:solidFill>
                  <a:srgbClr val="FFFFFF"/>
                </a:solidFill>
                <a:latin typeface="Heading Now 71-78 Bold"/>
                <a:ea typeface="Heading Now 71-78 Bold"/>
                <a:cs typeface="Heading Now 71-78 Bold"/>
                <a:sym typeface="Heading Now 71-78 Bold"/>
              </a:rPr>
              <a:t>Objectives</a:t>
            </a:r>
          </a:p>
        </p:txBody>
      </p:sp>
      <p:sp>
        <p:nvSpPr>
          <p:cNvPr name="TextBox 9" id="9"/>
          <p:cNvSpPr txBox="true"/>
          <p:nvPr/>
        </p:nvSpPr>
        <p:spPr>
          <a:xfrm rot="0">
            <a:off x="235116" y="2058124"/>
            <a:ext cx="7488350" cy="6851523"/>
          </a:xfrm>
          <a:prstGeom prst="rect">
            <a:avLst/>
          </a:prstGeom>
        </p:spPr>
        <p:txBody>
          <a:bodyPr anchor="t" rtlCol="false" tIns="0" lIns="0" bIns="0" rIns="0">
            <a:spAutoFit/>
          </a:bodyPr>
          <a:lstStyle/>
          <a:p>
            <a:pPr algn="just">
              <a:lnSpc>
                <a:spcPts val="3035"/>
              </a:lnSpc>
              <a:spcBef>
                <a:spcPct val="0"/>
              </a:spcBef>
            </a:pPr>
            <a:r>
              <a:rPr lang="en-US" b="true" sz="2299" strike="noStrike" u="none">
                <a:solidFill>
                  <a:srgbClr val="000000"/>
                </a:solidFill>
                <a:latin typeface="Body Text Bold"/>
                <a:ea typeface="Body Text Bold"/>
                <a:cs typeface="Body Text Bold"/>
                <a:sym typeface="Body Text Bold"/>
              </a:rPr>
              <a:t>Despite advancements in deep learning for motion analysis, several challenges remain:</a:t>
            </a:r>
          </a:p>
          <a:p>
            <a:pPr algn="just" marL="496569" indent="-248284" lvl="1">
              <a:lnSpc>
                <a:spcPts val="3035"/>
              </a:lnSpc>
              <a:spcBef>
                <a:spcPct val="0"/>
              </a:spcBef>
              <a:buAutoNum type="arabicPeriod" startAt="1"/>
            </a:pPr>
            <a:r>
              <a:rPr lang="en-US" b="true" sz="2299" strike="noStrike" u="none">
                <a:solidFill>
                  <a:srgbClr val="000000"/>
                </a:solidFill>
                <a:latin typeface="Body Text Bold"/>
                <a:ea typeface="Body Text Bold"/>
                <a:cs typeface="Body Text Bold"/>
                <a:sym typeface="Body Text Bold"/>
              </a:rPr>
              <a:t>Limited accessibility to affordable remote physiotherapy solutions.</a:t>
            </a:r>
          </a:p>
          <a:p>
            <a:pPr algn="just" marL="496569" indent="-248284" lvl="1">
              <a:lnSpc>
                <a:spcPts val="3035"/>
              </a:lnSpc>
              <a:spcBef>
                <a:spcPct val="0"/>
              </a:spcBef>
              <a:buAutoNum type="arabicPeriod" startAt="1"/>
            </a:pPr>
            <a:r>
              <a:rPr lang="en-US" b="true" sz="2299" strike="noStrike" u="none">
                <a:solidFill>
                  <a:srgbClr val="000000"/>
                </a:solidFill>
                <a:latin typeface="Body Text Bold"/>
                <a:ea typeface="Body Text Bold"/>
                <a:cs typeface="Body Text Bold"/>
                <a:sym typeface="Body Text Bold"/>
              </a:rPr>
              <a:t>Inaccurate posture detection due to variations in lighting, clothing, and patient diversity.</a:t>
            </a:r>
          </a:p>
          <a:p>
            <a:pPr algn="just" marL="496569" indent="-248284" lvl="1">
              <a:lnSpc>
                <a:spcPts val="3035"/>
              </a:lnSpc>
              <a:spcBef>
                <a:spcPct val="0"/>
              </a:spcBef>
              <a:buAutoNum type="arabicPeriod" startAt="1"/>
            </a:pPr>
            <a:r>
              <a:rPr lang="en-US" b="true" sz="2299" strike="noStrike" u="none">
                <a:solidFill>
                  <a:srgbClr val="000000"/>
                </a:solidFill>
                <a:latin typeface="Body Text Bold"/>
                <a:ea typeface="Body Text Bold"/>
                <a:cs typeface="Body Text Bold"/>
                <a:sym typeface="Body Text Bold"/>
              </a:rPr>
              <a:t>Lack of integration between video-based pose estimation and sensor data for comprehensive motion tracking.</a:t>
            </a:r>
          </a:p>
          <a:p>
            <a:pPr algn="just" marL="496569" indent="-248284" lvl="1">
              <a:lnSpc>
                <a:spcPts val="3035"/>
              </a:lnSpc>
              <a:spcBef>
                <a:spcPct val="0"/>
              </a:spcBef>
              <a:buAutoNum type="arabicPeriod" startAt="1"/>
            </a:pPr>
            <a:r>
              <a:rPr lang="en-US" b="true" sz="2299" strike="noStrike" u="none">
                <a:solidFill>
                  <a:srgbClr val="000000"/>
                </a:solidFill>
                <a:latin typeface="Body Text Bold"/>
                <a:ea typeface="Body Text Bold"/>
                <a:cs typeface="Body Text Bold"/>
                <a:sym typeface="Body Text Bold"/>
              </a:rPr>
              <a:t>High computational requirements, making real-time deployment difficult on consumer-grade devices.</a:t>
            </a:r>
          </a:p>
          <a:p>
            <a:pPr algn="just" marL="496569" indent="-248284" lvl="1">
              <a:lnSpc>
                <a:spcPts val="3035"/>
              </a:lnSpc>
              <a:spcBef>
                <a:spcPct val="0"/>
              </a:spcBef>
              <a:buAutoNum type="arabicPeriod" startAt="1"/>
            </a:pPr>
            <a:r>
              <a:rPr lang="en-US" b="true" sz="2299" strike="noStrike" u="none">
                <a:solidFill>
                  <a:srgbClr val="000000"/>
                </a:solidFill>
                <a:latin typeface="Body Text Bold"/>
                <a:ea typeface="Body Text Bold"/>
                <a:cs typeface="Body Text Bold"/>
                <a:sym typeface="Body Text Bold"/>
              </a:rPr>
              <a:t>Insufficient datasets that capture diverse rehabilitation scenarios.</a:t>
            </a:r>
          </a:p>
          <a:p>
            <a:pPr algn="just" marL="496569" indent="-248284" lvl="1">
              <a:lnSpc>
                <a:spcPts val="3035"/>
              </a:lnSpc>
              <a:spcBef>
                <a:spcPct val="0"/>
              </a:spcBef>
              <a:buAutoNum type="arabicPeriod" startAt="1"/>
            </a:pPr>
            <a:r>
              <a:rPr lang="en-US" b="true" sz="2299" strike="noStrike" u="none">
                <a:solidFill>
                  <a:srgbClr val="000000"/>
                </a:solidFill>
                <a:latin typeface="Body Text Bold"/>
                <a:ea typeface="Body Text Bold"/>
                <a:cs typeface="Body Text Bold"/>
                <a:sym typeface="Body Text Bold"/>
              </a:rPr>
              <a:t>Limited real-world validation, requiring user-friendly interfaces for physiotherapists and patients.</a:t>
            </a:r>
          </a:p>
          <a:p>
            <a:pPr algn="just">
              <a:lnSpc>
                <a:spcPts val="3035"/>
              </a:lnSpc>
              <a:spcBef>
                <a:spcPct val="0"/>
              </a:spcBef>
            </a:pPr>
          </a:p>
        </p:txBody>
      </p:sp>
      <p:sp>
        <p:nvSpPr>
          <p:cNvPr name="TextBox 10" id="10"/>
          <p:cNvSpPr txBox="true"/>
          <p:nvPr/>
        </p:nvSpPr>
        <p:spPr>
          <a:xfrm rot="0">
            <a:off x="10588198" y="1794989"/>
            <a:ext cx="7152642" cy="6089523"/>
          </a:xfrm>
          <a:prstGeom prst="rect">
            <a:avLst/>
          </a:prstGeom>
        </p:spPr>
        <p:txBody>
          <a:bodyPr anchor="t" rtlCol="false" tIns="0" lIns="0" bIns="0" rIns="0">
            <a:spAutoFit/>
          </a:bodyPr>
          <a:lstStyle/>
          <a:p>
            <a:pPr algn="just">
              <a:lnSpc>
                <a:spcPts val="3035"/>
              </a:lnSpc>
            </a:pPr>
          </a:p>
          <a:p>
            <a:pPr algn="just">
              <a:lnSpc>
                <a:spcPts val="3035"/>
              </a:lnSpc>
            </a:pPr>
            <a:r>
              <a:rPr lang="en-US" sz="2299" b="true">
                <a:solidFill>
                  <a:srgbClr val="000000"/>
                </a:solidFill>
                <a:latin typeface="Body Text Bold"/>
                <a:ea typeface="Body Text Bold"/>
                <a:cs typeface="Body Text Bold"/>
                <a:sym typeface="Body Text Bold"/>
              </a:rPr>
              <a:t>This project aims to address these challenges by:</a:t>
            </a:r>
          </a:p>
          <a:p>
            <a:pPr algn="just" marL="496569" indent="-248284" lvl="1">
              <a:lnSpc>
                <a:spcPts val="3035"/>
              </a:lnSpc>
              <a:buFont typeface="Arial"/>
              <a:buChar char="•"/>
            </a:pPr>
            <a:r>
              <a:rPr lang="en-US" b="true" sz="2299" strike="noStrike" u="none">
                <a:solidFill>
                  <a:srgbClr val="000000"/>
                </a:solidFill>
                <a:latin typeface="Body Text Bold"/>
                <a:ea typeface="Body Text Bold"/>
                <a:cs typeface="Body Text Bold"/>
                <a:sym typeface="Body Text Bold"/>
              </a:rPr>
              <a:t>Develop a deep learning-based system that integrates video-based pose estimation with sensor-based activity recognition for precise motion analysis. </a:t>
            </a:r>
          </a:p>
          <a:p>
            <a:pPr algn="just" marL="496569" indent="-248284" lvl="1">
              <a:lnSpc>
                <a:spcPts val="3035"/>
              </a:lnSpc>
              <a:buFont typeface="Arial"/>
              <a:buChar char="•"/>
            </a:pPr>
            <a:r>
              <a:rPr lang="en-US" b="true" sz="2299" strike="noStrike" u="none">
                <a:solidFill>
                  <a:srgbClr val="000000"/>
                </a:solidFill>
                <a:latin typeface="Body Text Bold"/>
                <a:ea typeface="Body Text Bold"/>
                <a:cs typeface="Body Text Bold"/>
                <a:sym typeface="Body Text Bold"/>
              </a:rPr>
              <a:t>Train models using publicly available datasets, such as Human Activity Recognition (HAR) and PoseTrack, to accurately detect improper postures.</a:t>
            </a:r>
          </a:p>
          <a:p>
            <a:pPr algn="just" marL="496569" indent="-248284" lvl="1">
              <a:lnSpc>
                <a:spcPts val="3035"/>
              </a:lnSpc>
              <a:buFont typeface="Arial"/>
              <a:buChar char="•"/>
            </a:pPr>
            <a:r>
              <a:rPr lang="en-US" b="true" sz="2299" strike="noStrike" u="none">
                <a:solidFill>
                  <a:srgbClr val="000000"/>
                </a:solidFill>
                <a:latin typeface="Body Text Bold"/>
                <a:ea typeface="Body Text Bold"/>
                <a:cs typeface="Body Text Bold"/>
                <a:sym typeface="Body Text Bold"/>
              </a:rPr>
              <a:t>Design a real-time feedback mechanism to guide patients during physical therapy exercises. </a:t>
            </a:r>
          </a:p>
          <a:p>
            <a:pPr algn="just" marL="496569" indent="-248284" lvl="1">
              <a:lnSpc>
                <a:spcPts val="3035"/>
              </a:lnSpc>
              <a:buFont typeface="Arial"/>
              <a:buChar char="•"/>
            </a:pPr>
            <a:r>
              <a:rPr lang="en-US" b="true" sz="2299" strike="noStrike" u="none">
                <a:solidFill>
                  <a:srgbClr val="000000"/>
                </a:solidFill>
                <a:latin typeface="Body Text Bold"/>
                <a:ea typeface="Body Text Bold"/>
                <a:cs typeface="Body Text Bold"/>
                <a:sym typeface="Body Text Bold"/>
              </a:rPr>
              <a:t>Create a lightweight system optimized for affordability and accessibility, especially in remote or underserved areas. </a:t>
            </a:r>
          </a:p>
        </p:txBody>
      </p:sp>
    </p:spTree>
  </p:cSld>
  <p:clrMapOvr>
    <a:masterClrMapping/>
  </p:clrMapOvr>
</p:sld>
</file>

<file path=ppt/slides/slide6.xml><?xml version="1.0" encoding="utf-8"?>
<p:sld xmlns:p="http://schemas.openxmlformats.org/presentationml/2006/main" xmlns:a="http://schemas.openxmlformats.org/drawingml/2006/main">
  <p:cSld>
    <p:bg>
      <p:bgPr>
        <a:solidFill>
          <a:srgbClr val="98AFD6"/>
        </a:solidFill>
      </p:bgPr>
    </p:bg>
    <p:spTree>
      <p:nvGrpSpPr>
        <p:cNvPr id="1" name=""/>
        <p:cNvGrpSpPr/>
        <p:nvPr/>
      </p:nvGrpSpPr>
      <p:grpSpPr>
        <a:xfrm>
          <a:off x="0" y="0"/>
          <a:ext cx="0" cy="0"/>
          <a:chOff x="0" y="0"/>
          <a:chExt cx="0" cy="0"/>
        </a:xfrm>
      </p:grpSpPr>
      <p:grpSp>
        <p:nvGrpSpPr>
          <p:cNvPr name="Group 2" id="2"/>
          <p:cNvGrpSpPr/>
          <p:nvPr/>
        </p:nvGrpSpPr>
        <p:grpSpPr>
          <a:xfrm rot="0">
            <a:off x="188944" y="4188752"/>
            <a:ext cx="2624746" cy="1909495"/>
            <a:chOff x="0" y="0"/>
            <a:chExt cx="780510" cy="567819"/>
          </a:xfrm>
        </p:grpSpPr>
        <p:sp>
          <p:nvSpPr>
            <p:cNvPr name="Freeform 3" id="3"/>
            <p:cNvSpPr/>
            <p:nvPr/>
          </p:nvSpPr>
          <p:spPr>
            <a:xfrm flipH="false" flipV="false" rot="0">
              <a:off x="0" y="0"/>
              <a:ext cx="780510" cy="567819"/>
            </a:xfrm>
            <a:custGeom>
              <a:avLst/>
              <a:gdLst/>
              <a:ahLst/>
              <a:cxnLst/>
              <a:rect r="r" b="b" t="t" l="l"/>
              <a:pathLst>
                <a:path h="567819" w="780510">
                  <a:moveTo>
                    <a:pt x="70790" y="0"/>
                  </a:moveTo>
                  <a:lnTo>
                    <a:pt x="709720" y="0"/>
                  </a:lnTo>
                  <a:cubicBezTo>
                    <a:pt x="728495" y="0"/>
                    <a:pt x="746501" y="7458"/>
                    <a:pt x="759776" y="20734"/>
                  </a:cubicBezTo>
                  <a:cubicBezTo>
                    <a:pt x="773052" y="34010"/>
                    <a:pt x="780510" y="52015"/>
                    <a:pt x="780510" y="70790"/>
                  </a:cubicBezTo>
                  <a:lnTo>
                    <a:pt x="780510" y="497029"/>
                  </a:lnTo>
                  <a:cubicBezTo>
                    <a:pt x="780510" y="515804"/>
                    <a:pt x="773052" y="533809"/>
                    <a:pt x="759776" y="547085"/>
                  </a:cubicBezTo>
                  <a:cubicBezTo>
                    <a:pt x="746501" y="560361"/>
                    <a:pt x="728495" y="567819"/>
                    <a:pt x="709720" y="567819"/>
                  </a:cubicBezTo>
                  <a:lnTo>
                    <a:pt x="70790" y="567819"/>
                  </a:lnTo>
                  <a:cubicBezTo>
                    <a:pt x="52015" y="567819"/>
                    <a:pt x="34010" y="560361"/>
                    <a:pt x="20734" y="547085"/>
                  </a:cubicBezTo>
                  <a:cubicBezTo>
                    <a:pt x="7458" y="533809"/>
                    <a:pt x="0" y="515804"/>
                    <a:pt x="0" y="497029"/>
                  </a:cubicBezTo>
                  <a:lnTo>
                    <a:pt x="0" y="70790"/>
                  </a:lnTo>
                  <a:cubicBezTo>
                    <a:pt x="0" y="52015"/>
                    <a:pt x="7458" y="34010"/>
                    <a:pt x="20734" y="20734"/>
                  </a:cubicBezTo>
                  <a:cubicBezTo>
                    <a:pt x="34010" y="7458"/>
                    <a:pt x="52015" y="0"/>
                    <a:pt x="70790" y="0"/>
                  </a:cubicBezTo>
                  <a:close/>
                </a:path>
              </a:pathLst>
            </a:custGeom>
            <a:solidFill>
              <a:srgbClr val="C2D1EB"/>
            </a:solidFill>
            <a:ln w="19050" cap="rnd">
              <a:solidFill>
                <a:srgbClr val="FFFFFF"/>
              </a:solidFill>
              <a:prstDash val="solid"/>
              <a:round/>
            </a:ln>
          </p:spPr>
        </p:sp>
        <p:sp>
          <p:nvSpPr>
            <p:cNvPr name="TextBox 4" id="4"/>
            <p:cNvSpPr txBox="true"/>
            <p:nvPr/>
          </p:nvSpPr>
          <p:spPr>
            <a:xfrm>
              <a:off x="0" y="9525"/>
              <a:ext cx="780510" cy="558294"/>
            </a:xfrm>
            <a:prstGeom prst="rect">
              <a:avLst/>
            </a:prstGeom>
          </p:spPr>
          <p:txBody>
            <a:bodyPr anchor="ctr" rtlCol="false" tIns="50800" lIns="50800" bIns="50800" rIns="50800"/>
            <a:lstStyle/>
            <a:p>
              <a:pPr algn="ctr">
                <a:lnSpc>
                  <a:spcPts val="2879"/>
                </a:lnSpc>
              </a:pPr>
              <a:r>
                <a:rPr lang="en-US" b="true" sz="2399">
                  <a:solidFill>
                    <a:srgbClr val="79A3A0"/>
                  </a:solidFill>
                  <a:latin typeface="Open Sans Bold"/>
                  <a:ea typeface="Open Sans Bold"/>
                  <a:cs typeface="Open Sans Bold"/>
                  <a:sym typeface="Open Sans Bold"/>
                </a:rPr>
                <a:t>Data Collection </a:t>
              </a:r>
            </a:p>
          </p:txBody>
        </p:sp>
      </p:grpSp>
      <p:grpSp>
        <p:nvGrpSpPr>
          <p:cNvPr name="Group 5" id="5"/>
          <p:cNvGrpSpPr/>
          <p:nvPr/>
        </p:nvGrpSpPr>
        <p:grpSpPr>
          <a:xfrm rot="0">
            <a:off x="4010239" y="4188752"/>
            <a:ext cx="2624746" cy="1909495"/>
            <a:chOff x="0" y="0"/>
            <a:chExt cx="780510" cy="567819"/>
          </a:xfrm>
        </p:grpSpPr>
        <p:sp>
          <p:nvSpPr>
            <p:cNvPr name="Freeform 6" id="6"/>
            <p:cNvSpPr/>
            <p:nvPr/>
          </p:nvSpPr>
          <p:spPr>
            <a:xfrm flipH="false" flipV="false" rot="0">
              <a:off x="0" y="0"/>
              <a:ext cx="780510" cy="567819"/>
            </a:xfrm>
            <a:custGeom>
              <a:avLst/>
              <a:gdLst/>
              <a:ahLst/>
              <a:cxnLst/>
              <a:rect r="r" b="b" t="t" l="l"/>
              <a:pathLst>
                <a:path h="567819" w="780510">
                  <a:moveTo>
                    <a:pt x="70790" y="0"/>
                  </a:moveTo>
                  <a:lnTo>
                    <a:pt x="709720" y="0"/>
                  </a:lnTo>
                  <a:cubicBezTo>
                    <a:pt x="728495" y="0"/>
                    <a:pt x="746501" y="7458"/>
                    <a:pt x="759776" y="20734"/>
                  </a:cubicBezTo>
                  <a:cubicBezTo>
                    <a:pt x="773052" y="34010"/>
                    <a:pt x="780510" y="52015"/>
                    <a:pt x="780510" y="70790"/>
                  </a:cubicBezTo>
                  <a:lnTo>
                    <a:pt x="780510" y="497029"/>
                  </a:lnTo>
                  <a:cubicBezTo>
                    <a:pt x="780510" y="515804"/>
                    <a:pt x="773052" y="533809"/>
                    <a:pt x="759776" y="547085"/>
                  </a:cubicBezTo>
                  <a:cubicBezTo>
                    <a:pt x="746501" y="560361"/>
                    <a:pt x="728495" y="567819"/>
                    <a:pt x="709720" y="567819"/>
                  </a:cubicBezTo>
                  <a:lnTo>
                    <a:pt x="70790" y="567819"/>
                  </a:lnTo>
                  <a:cubicBezTo>
                    <a:pt x="52015" y="567819"/>
                    <a:pt x="34010" y="560361"/>
                    <a:pt x="20734" y="547085"/>
                  </a:cubicBezTo>
                  <a:cubicBezTo>
                    <a:pt x="7458" y="533809"/>
                    <a:pt x="0" y="515804"/>
                    <a:pt x="0" y="497029"/>
                  </a:cubicBezTo>
                  <a:lnTo>
                    <a:pt x="0" y="70790"/>
                  </a:lnTo>
                  <a:cubicBezTo>
                    <a:pt x="0" y="52015"/>
                    <a:pt x="7458" y="34010"/>
                    <a:pt x="20734" y="20734"/>
                  </a:cubicBezTo>
                  <a:cubicBezTo>
                    <a:pt x="34010" y="7458"/>
                    <a:pt x="52015" y="0"/>
                    <a:pt x="70790" y="0"/>
                  </a:cubicBezTo>
                  <a:close/>
                </a:path>
              </a:pathLst>
            </a:custGeom>
            <a:solidFill>
              <a:srgbClr val="C2D1EB"/>
            </a:solidFill>
            <a:ln w="19050" cap="rnd">
              <a:solidFill>
                <a:srgbClr val="FFFFFF"/>
              </a:solidFill>
              <a:prstDash val="solid"/>
              <a:round/>
            </a:ln>
          </p:spPr>
        </p:sp>
        <p:sp>
          <p:nvSpPr>
            <p:cNvPr name="TextBox 7" id="7"/>
            <p:cNvSpPr txBox="true"/>
            <p:nvPr/>
          </p:nvSpPr>
          <p:spPr>
            <a:xfrm>
              <a:off x="0" y="9525"/>
              <a:ext cx="780510" cy="558294"/>
            </a:xfrm>
            <a:prstGeom prst="rect">
              <a:avLst/>
            </a:prstGeom>
          </p:spPr>
          <p:txBody>
            <a:bodyPr anchor="ctr" rtlCol="false" tIns="50800" lIns="50800" bIns="50800" rIns="50800"/>
            <a:lstStyle/>
            <a:p>
              <a:pPr algn="ctr">
                <a:lnSpc>
                  <a:spcPts val="2879"/>
                </a:lnSpc>
              </a:pPr>
              <a:r>
                <a:rPr lang="en-US" b="true" sz="2399">
                  <a:solidFill>
                    <a:srgbClr val="79A3A0"/>
                  </a:solidFill>
                  <a:latin typeface="Open Sans Bold"/>
                  <a:ea typeface="Open Sans Bold"/>
                  <a:cs typeface="Open Sans Bold"/>
                  <a:sym typeface="Open Sans Bold"/>
                </a:rPr>
                <a:t>Data Preprocessing</a:t>
              </a:r>
            </a:p>
          </p:txBody>
        </p:sp>
      </p:grpSp>
      <p:grpSp>
        <p:nvGrpSpPr>
          <p:cNvPr name="Group 8" id="8"/>
          <p:cNvGrpSpPr/>
          <p:nvPr/>
        </p:nvGrpSpPr>
        <p:grpSpPr>
          <a:xfrm rot="0">
            <a:off x="7831535" y="4188752"/>
            <a:ext cx="2624746" cy="1909495"/>
            <a:chOff x="0" y="0"/>
            <a:chExt cx="780510" cy="567819"/>
          </a:xfrm>
        </p:grpSpPr>
        <p:sp>
          <p:nvSpPr>
            <p:cNvPr name="Freeform 9" id="9"/>
            <p:cNvSpPr/>
            <p:nvPr/>
          </p:nvSpPr>
          <p:spPr>
            <a:xfrm flipH="false" flipV="false" rot="0">
              <a:off x="0" y="0"/>
              <a:ext cx="780510" cy="567819"/>
            </a:xfrm>
            <a:custGeom>
              <a:avLst/>
              <a:gdLst/>
              <a:ahLst/>
              <a:cxnLst/>
              <a:rect r="r" b="b" t="t" l="l"/>
              <a:pathLst>
                <a:path h="567819" w="780510">
                  <a:moveTo>
                    <a:pt x="70790" y="0"/>
                  </a:moveTo>
                  <a:lnTo>
                    <a:pt x="709720" y="0"/>
                  </a:lnTo>
                  <a:cubicBezTo>
                    <a:pt x="728495" y="0"/>
                    <a:pt x="746501" y="7458"/>
                    <a:pt x="759776" y="20734"/>
                  </a:cubicBezTo>
                  <a:cubicBezTo>
                    <a:pt x="773052" y="34010"/>
                    <a:pt x="780510" y="52015"/>
                    <a:pt x="780510" y="70790"/>
                  </a:cubicBezTo>
                  <a:lnTo>
                    <a:pt x="780510" y="497029"/>
                  </a:lnTo>
                  <a:cubicBezTo>
                    <a:pt x="780510" y="515804"/>
                    <a:pt x="773052" y="533809"/>
                    <a:pt x="759776" y="547085"/>
                  </a:cubicBezTo>
                  <a:cubicBezTo>
                    <a:pt x="746501" y="560361"/>
                    <a:pt x="728495" y="567819"/>
                    <a:pt x="709720" y="567819"/>
                  </a:cubicBezTo>
                  <a:lnTo>
                    <a:pt x="70790" y="567819"/>
                  </a:lnTo>
                  <a:cubicBezTo>
                    <a:pt x="52015" y="567819"/>
                    <a:pt x="34010" y="560361"/>
                    <a:pt x="20734" y="547085"/>
                  </a:cubicBezTo>
                  <a:cubicBezTo>
                    <a:pt x="7458" y="533809"/>
                    <a:pt x="0" y="515804"/>
                    <a:pt x="0" y="497029"/>
                  </a:cubicBezTo>
                  <a:lnTo>
                    <a:pt x="0" y="70790"/>
                  </a:lnTo>
                  <a:cubicBezTo>
                    <a:pt x="0" y="52015"/>
                    <a:pt x="7458" y="34010"/>
                    <a:pt x="20734" y="20734"/>
                  </a:cubicBezTo>
                  <a:cubicBezTo>
                    <a:pt x="34010" y="7458"/>
                    <a:pt x="52015" y="0"/>
                    <a:pt x="70790" y="0"/>
                  </a:cubicBezTo>
                  <a:close/>
                </a:path>
              </a:pathLst>
            </a:custGeom>
            <a:solidFill>
              <a:srgbClr val="C2D1EB"/>
            </a:solidFill>
            <a:ln w="19050" cap="rnd">
              <a:solidFill>
                <a:srgbClr val="FFFFFF"/>
              </a:solidFill>
              <a:prstDash val="solid"/>
              <a:round/>
            </a:ln>
          </p:spPr>
        </p:sp>
        <p:sp>
          <p:nvSpPr>
            <p:cNvPr name="TextBox 10" id="10"/>
            <p:cNvSpPr txBox="true"/>
            <p:nvPr/>
          </p:nvSpPr>
          <p:spPr>
            <a:xfrm>
              <a:off x="0" y="9525"/>
              <a:ext cx="780510" cy="558294"/>
            </a:xfrm>
            <a:prstGeom prst="rect">
              <a:avLst/>
            </a:prstGeom>
          </p:spPr>
          <p:txBody>
            <a:bodyPr anchor="ctr" rtlCol="false" tIns="50800" lIns="50800" bIns="50800" rIns="50800"/>
            <a:lstStyle/>
            <a:p>
              <a:pPr algn="ctr">
                <a:lnSpc>
                  <a:spcPts val="2879"/>
                </a:lnSpc>
              </a:pPr>
              <a:r>
                <a:rPr lang="en-US" b="true" sz="2399">
                  <a:solidFill>
                    <a:srgbClr val="79A3A0"/>
                  </a:solidFill>
                  <a:latin typeface="Open Sans Bold"/>
                  <a:ea typeface="Open Sans Bold"/>
                  <a:cs typeface="Open Sans Bold"/>
                  <a:sym typeface="Open Sans Bold"/>
                </a:rPr>
                <a:t>Model Training Optimization</a:t>
              </a:r>
            </a:p>
            <a:p>
              <a:pPr algn="ctr">
                <a:lnSpc>
                  <a:spcPts val="2879"/>
                </a:lnSpc>
              </a:pPr>
              <a:r>
                <a:rPr lang="en-US" b="true" sz="2399">
                  <a:solidFill>
                    <a:srgbClr val="79A3A0"/>
                  </a:solidFill>
                  <a:latin typeface="Open Sans Bold"/>
                  <a:ea typeface="Open Sans Bold"/>
                  <a:cs typeface="Open Sans Bold"/>
                  <a:sym typeface="Open Sans Bold"/>
                </a:rPr>
                <a:t>and Evaluation</a:t>
              </a:r>
            </a:p>
          </p:txBody>
        </p:sp>
      </p:grpSp>
      <p:grpSp>
        <p:nvGrpSpPr>
          <p:cNvPr name="Group 11" id="11"/>
          <p:cNvGrpSpPr/>
          <p:nvPr/>
        </p:nvGrpSpPr>
        <p:grpSpPr>
          <a:xfrm rot="0">
            <a:off x="11666898" y="4188752"/>
            <a:ext cx="2624746" cy="1909495"/>
            <a:chOff x="0" y="0"/>
            <a:chExt cx="780510" cy="567819"/>
          </a:xfrm>
        </p:grpSpPr>
        <p:sp>
          <p:nvSpPr>
            <p:cNvPr name="Freeform 12" id="12"/>
            <p:cNvSpPr/>
            <p:nvPr/>
          </p:nvSpPr>
          <p:spPr>
            <a:xfrm flipH="false" flipV="false" rot="0">
              <a:off x="0" y="0"/>
              <a:ext cx="780510" cy="567819"/>
            </a:xfrm>
            <a:custGeom>
              <a:avLst/>
              <a:gdLst/>
              <a:ahLst/>
              <a:cxnLst/>
              <a:rect r="r" b="b" t="t" l="l"/>
              <a:pathLst>
                <a:path h="567819" w="780510">
                  <a:moveTo>
                    <a:pt x="70790" y="0"/>
                  </a:moveTo>
                  <a:lnTo>
                    <a:pt x="709720" y="0"/>
                  </a:lnTo>
                  <a:cubicBezTo>
                    <a:pt x="728495" y="0"/>
                    <a:pt x="746501" y="7458"/>
                    <a:pt x="759776" y="20734"/>
                  </a:cubicBezTo>
                  <a:cubicBezTo>
                    <a:pt x="773052" y="34010"/>
                    <a:pt x="780510" y="52015"/>
                    <a:pt x="780510" y="70790"/>
                  </a:cubicBezTo>
                  <a:lnTo>
                    <a:pt x="780510" y="497029"/>
                  </a:lnTo>
                  <a:cubicBezTo>
                    <a:pt x="780510" y="515804"/>
                    <a:pt x="773052" y="533809"/>
                    <a:pt x="759776" y="547085"/>
                  </a:cubicBezTo>
                  <a:cubicBezTo>
                    <a:pt x="746501" y="560361"/>
                    <a:pt x="728495" y="567819"/>
                    <a:pt x="709720" y="567819"/>
                  </a:cubicBezTo>
                  <a:lnTo>
                    <a:pt x="70790" y="567819"/>
                  </a:lnTo>
                  <a:cubicBezTo>
                    <a:pt x="52015" y="567819"/>
                    <a:pt x="34010" y="560361"/>
                    <a:pt x="20734" y="547085"/>
                  </a:cubicBezTo>
                  <a:cubicBezTo>
                    <a:pt x="7458" y="533809"/>
                    <a:pt x="0" y="515804"/>
                    <a:pt x="0" y="497029"/>
                  </a:cubicBezTo>
                  <a:lnTo>
                    <a:pt x="0" y="70790"/>
                  </a:lnTo>
                  <a:cubicBezTo>
                    <a:pt x="0" y="52015"/>
                    <a:pt x="7458" y="34010"/>
                    <a:pt x="20734" y="20734"/>
                  </a:cubicBezTo>
                  <a:cubicBezTo>
                    <a:pt x="34010" y="7458"/>
                    <a:pt x="52015" y="0"/>
                    <a:pt x="70790" y="0"/>
                  </a:cubicBezTo>
                  <a:close/>
                </a:path>
              </a:pathLst>
            </a:custGeom>
            <a:solidFill>
              <a:srgbClr val="C2D1EB"/>
            </a:solidFill>
            <a:ln w="19050" cap="rnd">
              <a:solidFill>
                <a:srgbClr val="FFFFFF"/>
              </a:solidFill>
              <a:prstDash val="solid"/>
              <a:round/>
            </a:ln>
          </p:spPr>
        </p:sp>
        <p:sp>
          <p:nvSpPr>
            <p:cNvPr name="TextBox 13" id="13"/>
            <p:cNvSpPr txBox="true"/>
            <p:nvPr/>
          </p:nvSpPr>
          <p:spPr>
            <a:xfrm>
              <a:off x="0" y="9525"/>
              <a:ext cx="780510" cy="558294"/>
            </a:xfrm>
            <a:prstGeom prst="rect">
              <a:avLst/>
            </a:prstGeom>
          </p:spPr>
          <p:txBody>
            <a:bodyPr anchor="ctr" rtlCol="false" tIns="50800" lIns="50800" bIns="50800" rIns="50800"/>
            <a:lstStyle/>
            <a:p>
              <a:pPr algn="ctr">
                <a:lnSpc>
                  <a:spcPts val="2879"/>
                </a:lnSpc>
              </a:pPr>
              <a:r>
                <a:rPr lang="en-US" b="true" sz="2399">
                  <a:solidFill>
                    <a:srgbClr val="79A3A0"/>
                  </a:solidFill>
                  <a:latin typeface="Open Sans Bold"/>
                  <a:ea typeface="Open Sans Bold"/>
                  <a:cs typeface="Open Sans Bold"/>
                  <a:sym typeface="Open Sans Bold"/>
                </a:rPr>
                <a:t>Correct or incorrectness of the Exercise</a:t>
              </a:r>
            </a:p>
          </p:txBody>
        </p:sp>
      </p:grpSp>
      <p:grpSp>
        <p:nvGrpSpPr>
          <p:cNvPr name="Group 14" id="14"/>
          <p:cNvGrpSpPr/>
          <p:nvPr/>
        </p:nvGrpSpPr>
        <p:grpSpPr>
          <a:xfrm rot="0">
            <a:off x="15474310" y="4188752"/>
            <a:ext cx="2624746" cy="1909495"/>
            <a:chOff x="0" y="0"/>
            <a:chExt cx="780510" cy="567819"/>
          </a:xfrm>
        </p:grpSpPr>
        <p:sp>
          <p:nvSpPr>
            <p:cNvPr name="Freeform 15" id="15"/>
            <p:cNvSpPr/>
            <p:nvPr/>
          </p:nvSpPr>
          <p:spPr>
            <a:xfrm flipH="false" flipV="false" rot="0">
              <a:off x="0" y="0"/>
              <a:ext cx="780510" cy="567819"/>
            </a:xfrm>
            <a:custGeom>
              <a:avLst/>
              <a:gdLst/>
              <a:ahLst/>
              <a:cxnLst/>
              <a:rect r="r" b="b" t="t" l="l"/>
              <a:pathLst>
                <a:path h="567819" w="780510">
                  <a:moveTo>
                    <a:pt x="70790" y="0"/>
                  </a:moveTo>
                  <a:lnTo>
                    <a:pt x="709720" y="0"/>
                  </a:lnTo>
                  <a:cubicBezTo>
                    <a:pt x="728495" y="0"/>
                    <a:pt x="746501" y="7458"/>
                    <a:pt x="759776" y="20734"/>
                  </a:cubicBezTo>
                  <a:cubicBezTo>
                    <a:pt x="773052" y="34010"/>
                    <a:pt x="780510" y="52015"/>
                    <a:pt x="780510" y="70790"/>
                  </a:cubicBezTo>
                  <a:lnTo>
                    <a:pt x="780510" y="497029"/>
                  </a:lnTo>
                  <a:cubicBezTo>
                    <a:pt x="780510" y="515804"/>
                    <a:pt x="773052" y="533809"/>
                    <a:pt x="759776" y="547085"/>
                  </a:cubicBezTo>
                  <a:cubicBezTo>
                    <a:pt x="746501" y="560361"/>
                    <a:pt x="728495" y="567819"/>
                    <a:pt x="709720" y="567819"/>
                  </a:cubicBezTo>
                  <a:lnTo>
                    <a:pt x="70790" y="567819"/>
                  </a:lnTo>
                  <a:cubicBezTo>
                    <a:pt x="52015" y="567819"/>
                    <a:pt x="34010" y="560361"/>
                    <a:pt x="20734" y="547085"/>
                  </a:cubicBezTo>
                  <a:cubicBezTo>
                    <a:pt x="7458" y="533809"/>
                    <a:pt x="0" y="515804"/>
                    <a:pt x="0" y="497029"/>
                  </a:cubicBezTo>
                  <a:lnTo>
                    <a:pt x="0" y="70790"/>
                  </a:lnTo>
                  <a:cubicBezTo>
                    <a:pt x="0" y="52015"/>
                    <a:pt x="7458" y="34010"/>
                    <a:pt x="20734" y="20734"/>
                  </a:cubicBezTo>
                  <a:cubicBezTo>
                    <a:pt x="34010" y="7458"/>
                    <a:pt x="52015" y="0"/>
                    <a:pt x="70790" y="0"/>
                  </a:cubicBezTo>
                  <a:close/>
                </a:path>
              </a:pathLst>
            </a:custGeom>
            <a:solidFill>
              <a:srgbClr val="C2D1EB"/>
            </a:solidFill>
            <a:ln w="19050" cap="rnd">
              <a:solidFill>
                <a:srgbClr val="FFFFFF"/>
              </a:solidFill>
              <a:prstDash val="solid"/>
              <a:round/>
            </a:ln>
          </p:spPr>
        </p:sp>
        <p:sp>
          <p:nvSpPr>
            <p:cNvPr name="TextBox 16" id="16"/>
            <p:cNvSpPr txBox="true"/>
            <p:nvPr/>
          </p:nvSpPr>
          <p:spPr>
            <a:xfrm>
              <a:off x="0" y="9525"/>
              <a:ext cx="780510" cy="558294"/>
            </a:xfrm>
            <a:prstGeom prst="rect">
              <a:avLst/>
            </a:prstGeom>
          </p:spPr>
          <p:txBody>
            <a:bodyPr anchor="ctr" rtlCol="false" tIns="50800" lIns="50800" bIns="50800" rIns="50800"/>
            <a:lstStyle/>
            <a:p>
              <a:pPr algn="ctr">
                <a:lnSpc>
                  <a:spcPts val="2879"/>
                </a:lnSpc>
              </a:pPr>
              <a:r>
                <a:rPr lang="en-US" b="true" sz="2399">
                  <a:solidFill>
                    <a:srgbClr val="79A3A0"/>
                  </a:solidFill>
                  <a:latin typeface="Open Sans Bold"/>
                  <a:ea typeface="Open Sans Bold"/>
                  <a:cs typeface="Open Sans Bold"/>
                  <a:sym typeface="Open Sans Bold"/>
                </a:rPr>
                <a:t> Real-Time Feedback Mechanism</a:t>
              </a:r>
            </a:p>
          </p:txBody>
        </p:sp>
      </p:grpSp>
      <p:grpSp>
        <p:nvGrpSpPr>
          <p:cNvPr name="Group 17" id="17"/>
          <p:cNvGrpSpPr/>
          <p:nvPr/>
        </p:nvGrpSpPr>
        <p:grpSpPr>
          <a:xfrm rot="0">
            <a:off x="2813690" y="4545225"/>
            <a:ext cx="1196549" cy="1196549"/>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812800" y="406400"/>
                  </a:moveTo>
                  <a:lnTo>
                    <a:pt x="406400" y="0"/>
                  </a:lnTo>
                  <a:lnTo>
                    <a:pt x="406400" y="203200"/>
                  </a:lnTo>
                  <a:lnTo>
                    <a:pt x="0" y="203200"/>
                  </a:lnTo>
                  <a:lnTo>
                    <a:pt x="0" y="609600"/>
                  </a:lnTo>
                  <a:lnTo>
                    <a:pt x="406400" y="609600"/>
                  </a:lnTo>
                  <a:lnTo>
                    <a:pt x="406400" y="812800"/>
                  </a:lnTo>
                  <a:lnTo>
                    <a:pt x="812800" y="406400"/>
                  </a:lnTo>
                  <a:close/>
                </a:path>
              </a:pathLst>
            </a:custGeom>
            <a:solidFill>
              <a:srgbClr val="79A3A0"/>
            </a:solidFill>
          </p:spPr>
        </p:sp>
        <p:sp>
          <p:nvSpPr>
            <p:cNvPr name="TextBox 19" id="19"/>
            <p:cNvSpPr txBox="true"/>
            <p:nvPr/>
          </p:nvSpPr>
          <p:spPr>
            <a:xfrm>
              <a:off x="0" y="212725"/>
              <a:ext cx="711200" cy="396875"/>
            </a:xfrm>
            <a:prstGeom prst="rect">
              <a:avLst/>
            </a:prstGeom>
          </p:spPr>
          <p:txBody>
            <a:bodyPr anchor="ctr" rtlCol="false" tIns="50800" lIns="50800" bIns="50800" rIns="50800"/>
            <a:lstStyle/>
            <a:p>
              <a:pPr algn="ctr">
                <a:lnSpc>
                  <a:spcPts val="2879"/>
                </a:lnSpc>
              </a:pPr>
            </a:p>
          </p:txBody>
        </p:sp>
      </p:grpSp>
      <p:sp>
        <p:nvSpPr>
          <p:cNvPr name="TextBox 20" id="20"/>
          <p:cNvSpPr txBox="true"/>
          <p:nvPr/>
        </p:nvSpPr>
        <p:spPr>
          <a:xfrm rot="0">
            <a:off x="1501317" y="466725"/>
            <a:ext cx="14430232" cy="942975"/>
          </a:xfrm>
          <a:prstGeom prst="rect">
            <a:avLst/>
          </a:prstGeom>
        </p:spPr>
        <p:txBody>
          <a:bodyPr anchor="t" rtlCol="false" tIns="0" lIns="0" bIns="0" rIns="0">
            <a:spAutoFit/>
          </a:bodyPr>
          <a:lstStyle/>
          <a:p>
            <a:pPr algn="ctr" marL="0" indent="0" lvl="0">
              <a:lnSpc>
                <a:spcPts val="6600"/>
              </a:lnSpc>
              <a:spcBef>
                <a:spcPct val="0"/>
              </a:spcBef>
            </a:pPr>
            <a:r>
              <a:rPr lang="en-US" b="true" sz="5000">
                <a:solidFill>
                  <a:srgbClr val="FFFFFF"/>
                </a:solidFill>
                <a:latin typeface="Heading Now 71-78 Bold"/>
                <a:ea typeface="Heading Now 71-78 Bold"/>
                <a:cs typeface="Heading Now 71-78 Bold"/>
                <a:sym typeface="Heading Now 71-78 Bold"/>
              </a:rPr>
              <a:t>Methodology</a:t>
            </a:r>
          </a:p>
        </p:txBody>
      </p:sp>
      <p:grpSp>
        <p:nvGrpSpPr>
          <p:cNvPr name="Group 21" id="21"/>
          <p:cNvGrpSpPr/>
          <p:nvPr/>
        </p:nvGrpSpPr>
        <p:grpSpPr>
          <a:xfrm rot="0">
            <a:off x="6634985" y="4545225"/>
            <a:ext cx="1196549" cy="1196549"/>
            <a:chOff x="0" y="0"/>
            <a:chExt cx="812800" cy="812800"/>
          </a:xfrm>
        </p:grpSpPr>
        <p:sp>
          <p:nvSpPr>
            <p:cNvPr name="Freeform 22" id="22"/>
            <p:cNvSpPr/>
            <p:nvPr/>
          </p:nvSpPr>
          <p:spPr>
            <a:xfrm flipH="false" flipV="false" rot="0">
              <a:off x="0" y="0"/>
              <a:ext cx="812800" cy="812800"/>
            </a:xfrm>
            <a:custGeom>
              <a:avLst/>
              <a:gdLst/>
              <a:ahLst/>
              <a:cxnLst/>
              <a:rect r="r" b="b" t="t" l="l"/>
              <a:pathLst>
                <a:path h="812800" w="812800">
                  <a:moveTo>
                    <a:pt x="812800" y="406400"/>
                  </a:moveTo>
                  <a:lnTo>
                    <a:pt x="406400" y="0"/>
                  </a:lnTo>
                  <a:lnTo>
                    <a:pt x="406400" y="203200"/>
                  </a:lnTo>
                  <a:lnTo>
                    <a:pt x="0" y="203200"/>
                  </a:lnTo>
                  <a:lnTo>
                    <a:pt x="0" y="609600"/>
                  </a:lnTo>
                  <a:lnTo>
                    <a:pt x="406400" y="609600"/>
                  </a:lnTo>
                  <a:lnTo>
                    <a:pt x="406400" y="812800"/>
                  </a:lnTo>
                  <a:lnTo>
                    <a:pt x="812800" y="406400"/>
                  </a:lnTo>
                  <a:close/>
                </a:path>
              </a:pathLst>
            </a:custGeom>
            <a:solidFill>
              <a:srgbClr val="79A3A0"/>
            </a:solidFill>
          </p:spPr>
        </p:sp>
        <p:sp>
          <p:nvSpPr>
            <p:cNvPr name="TextBox 23" id="23"/>
            <p:cNvSpPr txBox="true"/>
            <p:nvPr/>
          </p:nvSpPr>
          <p:spPr>
            <a:xfrm>
              <a:off x="0" y="212725"/>
              <a:ext cx="711200" cy="396875"/>
            </a:xfrm>
            <a:prstGeom prst="rect">
              <a:avLst/>
            </a:prstGeom>
          </p:spPr>
          <p:txBody>
            <a:bodyPr anchor="ctr" rtlCol="false" tIns="50800" lIns="50800" bIns="50800" rIns="50800"/>
            <a:lstStyle/>
            <a:p>
              <a:pPr algn="ctr">
                <a:lnSpc>
                  <a:spcPts val="2879"/>
                </a:lnSpc>
              </a:pPr>
            </a:p>
          </p:txBody>
        </p:sp>
      </p:grpSp>
      <p:grpSp>
        <p:nvGrpSpPr>
          <p:cNvPr name="Group 24" id="24"/>
          <p:cNvGrpSpPr/>
          <p:nvPr/>
        </p:nvGrpSpPr>
        <p:grpSpPr>
          <a:xfrm rot="0">
            <a:off x="10456281" y="4545225"/>
            <a:ext cx="1196549" cy="1196549"/>
            <a:chOff x="0" y="0"/>
            <a:chExt cx="812800" cy="812800"/>
          </a:xfrm>
        </p:grpSpPr>
        <p:sp>
          <p:nvSpPr>
            <p:cNvPr name="Freeform 25" id="25"/>
            <p:cNvSpPr/>
            <p:nvPr/>
          </p:nvSpPr>
          <p:spPr>
            <a:xfrm flipH="false" flipV="false" rot="0">
              <a:off x="0" y="0"/>
              <a:ext cx="812800" cy="812800"/>
            </a:xfrm>
            <a:custGeom>
              <a:avLst/>
              <a:gdLst/>
              <a:ahLst/>
              <a:cxnLst/>
              <a:rect r="r" b="b" t="t" l="l"/>
              <a:pathLst>
                <a:path h="812800" w="812800">
                  <a:moveTo>
                    <a:pt x="812800" y="406400"/>
                  </a:moveTo>
                  <a:lnTo>
                    <a:pt x="406400" y="0"/>
                  </a:lnTo>
                  <a:lnTo>
                    <a:pt x="406400" y="203200"/>
                  </a:lnTo>
                  <a:lnTo>
                    <a:pt x="0" y="203200"/>
                  </a:lnTo>
                  <a:lnTo>
                    <a:pt x="0" y="609600"/>
                  </a:lnTo>
                  <a:lnTo>
                    <a:pt x="406400" y="609600"/>
                  </a:lnTo>
                  <a:lnTo>
                    <a:pt x="406400" y="812800"/>
                  </a:lnTo>
                  <a:lnTo>
                    <a:pt x="812800" y="406400"/>
                  </a:lnTo>
                  <a:close/>
                </a:path>
              </a:pathLst>
            </a:custGeom>
            <a:solidFill>
              <a:srgbClr val="79A3A0"/>
            </a:solidFill>
          </p:spPr>
        </p:sp>
        <p:sp>
          <p:nvSpPr>
            <p:cNvPr name="TextBox 26" id="26"/>
            <p:cNvSpPr txBox="true"/>
            <p:nvPr/>
          </p:nvSpPr>
          <p:spPr>
            <a:xfrm>
              <a:off x="0" y="212725"/>
              <a:ext cx="711200" cy="396875"/>
            </a:xfrm>
            <a:prstGeom prst="rect">
              <a:avLst/>
            </a:prstGeom>
          </p:spPr>
          <p:txBody>
            <a:bodyPr anchor="ctr" rtlCol="false" tIns="50800" lIns="50800" bIns="50800" rIns="50800"/>
            <a:lstStyle/>
            <a:p>
              <a:pPr algn="ctr">
                <a:lnSpc>
                  <a:spcPts val="2879"/>
                </a:lnSpc>
              </a:pPr>
            </a:p>
          </p:txBody>
        </p:sp>
      </p:grpSp>
      <p:grpSp>
        <p:nvGrpSpPr>
          <p:cNvPr name="Group 27" id="27"/>
          <p:cNvGrpSpPr/>
          <p:nvPr/>
        </p:nvGrpSpPr>
        <p:grpSpPr>
          <a:xfrm rot="0">
            <a:off x="14277761" y="4545225"/>
            <a:ext cx="1196549" cy="1196549"/>
            <a:chOff x="0" y="0"/>
            <a:chExt cx="812800" cy="812800"/>
          </a:xfrm>
        </p:grpSpPr>
        <p:sp>
          <p:nvSpPr>
            <p:cNvPr name="Freeform 28" id="28"/>
            <p:cNvSpPr/>
            <p:nvPr/>
          </p:nvSpPr>
          <p:spPr>
            <a:xfrm flipH="false" flipV="false" rot="0">
              <a:off x="0" y="0"/>
              <a:ext cx="812800" cy="812800"/>
            </a:xfrm>
            <a:custGeom>
              <a:avLst/>
              <a:gdLst/>
              <a:ahLst/>
              <a:cxnLst/>
              <a:rect r="r" b="b" t="t" l="l"/>
              <a:pathLst>
                <a:path h="812800" w="812800">
                  <a:moveTo>
                    <a:pt x="812800" y="406400"/>
                  </a:moveTo>
                  <a:lnTo>
                    <a:pt x="406400" y="0"/>
                  </a:lnTo>
                  <a:lnTo>
                    <a:pt x="406400" y="203200"/>
                  </a:lnTo>
                  <a:lnTo>
                    <a:pt x="0" y="203200"/>
                  </a:lnTo>
                  <a:lnTo>
                    <a:pt x="0" y="609600"/>
                  </a:lnTo>
                  <a:lnTo>
                    <a:pt x="406400" y="609600"/>
                  </a:lnTo>
                  <a:lnTo>
                    <a:pt x="406400" y="812800"/>
                  </a:lnTo>
                  <a:lnTo>
                    <a:pt x="812800" y="406400"/>
                  </a:lnTo>
                  <a:close/>
                </a:path>
              </a:pathLst>
            </a:custGeom>
            <a:solidFill>
              <a:srgbClr val="79A3A0"/>
            </a:solidFill>
          </p:spPr>
        </p:sp>
        <p:sp>
          <p:nvSpPr>
            <p:cNvPr name="TextBox 29" id="29"/>
            <p:cNvSpPr txBox="true"/>
            <p:nvPr/>
          </p:nvSpPr>
          <p:spPr>
            <a:xfrm>
              <a:off x="0" y="212725"/>
              <a:ext cx="711200" cy="396875"/>
            </a:xfrm>
            <a:prstGeom prst="rect">
              <a:avLst/>
            </a:prstGeom>
          </p:spPr>
          <p:txBody>
            <a:bodyPr anchor="ctr" rtlCol="false" tIns="50800" lIns="50800" bIns="50800" rIns="50800"/>
            <a:lstStyle/>
            <a:p>
              <a:pPr algn="ctr">
                <a:lnSpc>
                  <a:spcPts val="2879"/>
                </a:lnSpc>
              </a:pPr>
            </a:p>
          </p:txBody>
        </p:sp>
      </p:grpSp>
      <p:sp>
        <p:nvSpPr>
          <p:cNvPr name="TextBox 30" id="30"/>
          <p:cNvSpPr txBox="true"/>
          <p:nvPr/>
        </p:nvSpPr>
        <p:spPr>
          <a:xfrm rot="0">
            <a:off x="7491399" y="2897601"/>
            <a:ext cx="2450068" cy="514350"/>
          </a:xfrm>
          <a:prstGeom prst="rect">
            <a:avLst/>
          </a:prstGeom>
        </p:spPr>
        <p:txBody>
          <a:bodyPr anchor="t" rtlCol="false" tIns="0" lIns="0" bIns="0" rIns="0">
            <a:spAutoFit/>
          </a:bodyPr>
          <a:lstStyle/>
          <a:p>
            <a:pPr algn="ctr">
              <a:lnSpc>
                <a:spcPts val="4199"/>
              </a:lnSpc>
              <a:spcBef>
                <a:spcPct val="0"/>
              </a:spcBef>
            </a:pPr>
            <a:r>
              <a:rPr lang="en-US" b="true" sz="3499">
                <a:solidFill>
                  <a:srgbClr val="000000"/>
                </a:solidFill>
                <a:latin typeface="Open Sans Bold"/>
                <a:ea typeface="Open Sans Bold"/>
                <a:cs typeface="Open Sans Bold"/>
                <a:sym typeface="Open Sans Bold"/>
              </a:rPr>
              <a:t>Flow chart </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98AFD6"/>
        </a:solidFill>
      </p:bgPr>
    </p:bg>
    <p:spTree>
      <p:nvGrpSpPr>
        <p:cNvPr id="1" name=""/>
        <p:cNvGrpSpPr/>
        <p:nvPr/>
      </p:nvGrpSpPr>
      <p:grpSpPr>
        <a:xfrm>
          <a:off x="0" y="0"/>
          <a:ext cx="0" cy="0"/>
          <a:chOff x="0" y="0"/>
          <a:chExt cx="0" cy="0"/>
        </a:xfrm>
      </p:grpSpPr>
      <p:sp>
        <p:nvSpPr>
          <p:cNvPr name="Freeform 2" id="2"/>
          <p:cNvSpPr/>
          <p:nvPr/>
        </p:nvSpPr>
        <p:spPr>
          <a:xfrm flipH="false" flipV="false" rot="0">
            <a:off x="2704964" y="1396024"/>
            <a:ext cx="12118854" cy="8074187"/>
          </a:xfrm>
          <a:custGeom>
            <a:avLst/>
            <a:gdLst/>
            <a:ahLst/>
            <a:cxnLst/>
            <a:rect r="r" b="b" t="t" l="l"/>
            <a:pathLst>
              <a:path h="8074187" w="12118854">
                <a:moveTo>
                  <a:pt x="0" y="0"/>
                </a:moveTo>
                <a:lnTo>
                  <a:pt x="12118855" y="0"/>
                </a:lnTo>
                <a:lnTo>
                  <a:pt x="12118855" y="8074187"/>
                </a:lnTo>
                <a:lnTo>
                  <a:pt x="0" y="8074187"/>
                </a:lnTo>
                <a:lnTo>
                  <a:pt x="0" y="0"/>
                </a:lnTo>
                <a:close/>
              </a:path>
            </a:pathLst>
          </a:custGeom>
          <a:blipFill>
            <a:blip r:embed="rId2"/>
            <a:stretch>
              <a:fillRect l="0" t="0" r="0" b="0"/>
            </a:stretch>
          </a:blipFill>
        </p:spPr>
      </p:sp>
      <p:sp>
        <p:nvSpPr>
          <p:cNvPr name="TextBox 3" id="3"/>
          <p:cNvSpPr txBox="true"/>
          <p:nvPr/>
        </p:nvSpPr>
        <p:spPr>
          <a:xfrm rot="0">
            <a:off x="1549275" y="85725"/>
            <a:ext cx="14430232" cy="942975"/>
          </a:xfrm>
          <a:prstGeom prst="rect">
            <a:avLst/>
          </a:prstGeom>
        </p:spPr>
        <p:txBody>
          <a:bodyPr anchor="t" rtlCol="false" tIns="0" lIns="0" bIns="0" rIns="0">
            <a:spAutoFit/>
          </a:bodyPr>
          <a:lstStyle/>
          <a:p>
            <a:pPr algn="ctr" marL="0" indent="0" lvl="0">
              <a:lnSpc>
                <a:spcPts val="6600"/>
              </a:lnSpc>
              <a:spcBef>
                <a:spcPct val="0"/>
              </a:spcBef>
            </a:pPr>
            <a:r>
              <a:rPr lang="en-US" b="true" sz="5000">
                <a:solidFill>
                  <a:srgbClr val="FFFFFF"/>
                </a:solidFill>
                <a:latin typeface="Heading Now 71-78 Bold"/>
                <a:ea typeface="Heading Now 71-78 Bold"/>
                <a:cs typeface="Heading Now 71-78 Bold"/>
                <a:sym typeface="Heading Now 71-78 Bold"/>
              </a:rPr>
              <a:t>Methodology</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98AFD6"/>
        </a:solidFill>
      </p:bgPr>
    </p:bg>
    <p:spTree>
      <p:nvGrpSpPr>
        <p:cNvPr id="1" name=""/>
        <p:cNvGrpSpPr/>
        <p:nvPr/>
      </p:nvGrpSpPr>
      <p:grpSpPr>
        <a:xfrm>
          <a:off x="0" y="0"/>
          <a:ext cx="0" cy="0"/>
          <a:chOff x="0" y="0"/>
          <a:chExt cx="0" cy="0"/>
        </a:xfrm>
      </p:grpSpPr>
      <p:sp>
        <p:nvSpPr>
          <p:cNvPr name="Freeform 2" id="2"/>
          <p:cNvSpPr/>
          <p:nvPr/>
        </p:nvSpPr>
        <p:spPr>
          <a:xfrm flipH="false" flipV="false" rot="0">
            <a:off x="376843" y="1385020"/>
            <a:ext cx="11282492" cy="7516960"/>
          </a:xfrm>
          <a:custGeom>
            <a:avLst/>
            <a:gdLst/>
            <a:ahLst/>
            <a:cxnLst/>
            <a:rect r="r" b="b" t="t" l="l"/>
            <a:pathLst>
              <a:path h="7516960" w="11282492">
                <a:moveTo>
                  <a:pt x="0" y="0"/>
                </a:moveTo>
                <a:lnTo>
                  <a:pt x="11282492" y="0"/>
                </a:lnTo>
                <a:lnTo>
                  <a:pt x="11282492" y="7516960"/>
                </a:lnTo>
                <a:lnTo>
                  <a:pt x="0" y="7516960"/>
                </a:lnTo>
                <a:lnTo>
                  <a:pt x="0" y="0"/>
                </a:lnTo>
                <a:close/>
              </a:path>
            </a:pathLst>
          </a:custGeom>
          <a:blipFill>
            <a:blip r:embed="rId2"/>
            <a:stretch>
              <a:fillRect l="0" t="0" r="0" b="0"/>
            </a:stretch>
          </a:blipFill>
        </p:spPr>
      </p:sp>
      <p:sp>
        <p:nvSpPr>
          <p:cNvPr name="Freeform 3" id="3"/>
          <p:cNvSpPr/>
          <p:nvPr/>
        </p:nvSpPr>
        <p:spPr>
          <a:xfrm flipH="false" flipV="false" rot="0">
            <a:off x="12340387" y="1385020"/>
            <a:ext cx="5008175" cy="7516960"/>
          </a:xfrm>
          <a:custGeom>
            <a:avLst/>
            <a:gdLst/>
            <a:ahLst/>
            <a:cxnLst/>
            <a:rect r="r" b="b" t="t" l="l"/>
            <a:pathLst>
              <a:path h="7516960" w="5008175">
                <a:moveTo>
                  <a:pt x="0" y="0"/>
                </a:moveTo>
                <a:lnTo>
                  <a:pt x="5008175" y="0"/>
                </a:lnTo>
                <a:lnTo>
                  <a:pt x="5008175" y="7516960"/>
                </a:lnTo>
                <a:lnTo>
                  <a:pt x="0" y="7516960"/>
                </a:lnTo>
                <a:lnTo>
                  <a:pt x="0" y="0"/>
                </a:lnTo>
                <a:close/>
              </a:path>
            </a:pathLst>
          </a:custGeom>
          <a:blipFill>
            <a:blip r:embed="rId3"/>
            <a:stretch>
              <a:fillRect l="0" t="0" r="0" b="0"/>
            </a:stretch>
          </a:blipFill>
        </p:spPr>
      </p:sp>
      <p:sp>
        <p:nvSpPr>
          <p:cNvPr name="TextBox 4" id="4"/>
          <p:cNvSpPr txBox="true"/>
          <p:nvPr/>
        </p:nvSpPr>
        <p:spPr>
          <a:xfrm rot="0">
            <a:off x="1549275" y="85725"/>
            <a:ext cx="14430232" cy="942975"/>
          </a:xfrm>
          <a:prstGeom prst="rect">
            <a:avLst/>
          </a:prstGeom>
        </p:spPr>
        <p:txBody>
          <a:bodyPr anchor="t" rtlCol="false" tIns="0" lIns="0" bIns="0" rIns="0">
            <a:spAutoFit/>
          </a:bodyPr>
          <a:lstStyle/>
          <a:p>
            <a:pPr algn="ctr" marL="0" indent="0" lvl="0">
              <a:lnSpc>
                <a:spcPts val="6600"/>
              </a:lnSpc>
              <a:spcBef>
                <a:spcPct val="0"/>
              </a:spcBef>
            </a:pPr>
            <a:r>
              <a:rPr lang="en-US" b="true" sz="5000">
                <a:solidFill>
                  <a:srgbClr val="FFFFFF"/>
                </a:solidFill>
                <a:latin typeface="Heading Now 71-78 Bold"/>
                <a:ea typeface="Heading Now 71-78 Bold"/>
                <a:cs typeface="Heading Now 71-78 Bold"/>
                <a:sym typeface="Heading Now 71-78 Bold"/>
              </a:rPr>
              <a:t>Methodology</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98AFD6"/>
        </a:solidFill>
      </p:bgPr>
    </p:bg>
    <p:spTree>
      <p:nvGrpSpPr>
        <p:cNvPr id="1" name=""/>
        <p:cNvGrpSpPr/>
        <p:nvPr/>
      </p:nvGrpSpPr>
      <p:grpSpPr>
        <a:xfrm>
          <a:off x="0" y="0"/>
          <a:ext cx="0" cy="0"/>
          <a:chOff x="0" y="0"/>
          <a:chExt cx="0" cy="0"/>
        </a:xfrm>
      </p:grpSpPr>
      <p:sp>
        <p:nvSpPr>
          <p:cNvPr name="Freeform 2" id="2"/>
          <p:cNvSpPr/>
          <p:nvPr/>
        </p:nvSpPr>
        <p:spPr>
          <a:xfrm flipH="false" flipV="false" rot="0">
            <a:off x="1834342" y="1917087"/>
            <a:ext cx="7390651" cy="3335031"/>
          </a:xfrm>
          <a:custGeom>
            <a:avLst/>
            <a:gdLst/>
            <a:ahLst/>
            <a:cxnLst/>
            <a:rect r="r" b="b" t="t" l="l"/>
            <a:pathLst>
              <a:path h="3335031" w="7390651">
                <a:moveTo>
                  <a:pt x="0" y="0"/>
                </a:moveTo>
                <a:lnTo>
                  <a:pt x="7390651" y="0"/>
                </a:lnTo>
                <a:lnTo>
                  <a:pt x="7390651" y="3335031"/>
                </a:lnTo>
                <a:lnTo>
                  <a:pt x="0" y="3335031"/>
                </a:lnTo>
                <a:lnTo>
                  <a:pt x="0" y="0"/>
                </a:lnTo>
                <a:close/>
              </a:path>
            </a:pathLst>
          </a:custGeom>
          <a:blipFill>
            <a:blip r:embed="rId2"/>
            <a:stretch>
              <a:fillRect l="0" t="0" r="0" b="0"/>
            </a:stretch>
          </a:blipFill>
        </p:spPr>
      </p:sp>
      <p:sp>
        <p:nvSpPr>
          <p:cNvPr name="Freeform 3" id="3"/>
          <p:cNvSpPr/>
          <p:nvPr/>
        </p:nvSpPr>
        <p:spPr>
          <a:xfrm flipH="false" flipV="false" rot="0">
            <a:off x="9669727" y="3877152"/>
            <a:ext cx="7390651" cy="3177980"/>
          </a:xfrm>
          <a:custGeom>
            <a:avLst/>
            <a:gdLst/>
            <a:ahLst/>
            <a:cxnLst/>
            <a:rect r="r" b="b" t="t" l="l"/>
            <a:pathLst>
              <a:path h="3177980" w="7390651">
                <a:moveTo>
                  <a:pt x="0" y="0"/>
                </a:moveTo>
                <a:lnTo>
                  <a:pt x="7390651" y="0"/>
                </a:lnTo>
                <a:lnTo>
                  <a:pt x="7390651" y="3177980"/>
                </a:lnTo>
                <a:lnTo>
                  <a:pt x="0" y="3177980"/>
                </a:lnTo>
                <a:lnTo>
                  <a:pt x="0" y="0"/>
                </a:lnTo>
                <a:close/>
              </a:path>
            </a:pathLst>
          </a:custGeom>
          <a:blipFill>
            <a:blip r:embed="rId3"/>
            <a:stretch>
              <a:fillRect l="0" t="0" r="0" b="0"/>
            </a:stretch>
          </a:blipFill>
        </p:spPr>
      </p:sp>
      <p:sp>
        <p:nvSpPr>
          <p:cNvPr name="Freeform 4" id="4"/>
          <p:cNvSpPr/>
          <p:nvPr/>
        </p:nvSpPr>
        <p:spPr>
          <a:xfrm flipH="false" flipV="false" rot="0">
            <a:off x="1915336" y="6174648"/>
            <a:ext cx="7309658" cy="3335031"/>
          </a:xfrm>
          <a:custGeom>
            <a:avLst/>
            <a:gdLst/>
            <a:ahLst/>
            <a:cxnLst/>
            <a:rect r="r" b="b" t="t" l="l"/>
            <a:pathLst>
              <a:path h="3335031" w="7309658">
                <a:moveTo>
                  <a:pt x="0" y="0"/>
                </a:moveTo>
                <a:lnTo>
                  <a:pt x="7309657" y="0"/>
                </a:lnTo>
                <a:lnTo>
                  <a:pt x="7309657" y="3335031"/>
                </a:lnTo>
                <a:lnTo>
                  <a:pt x="0" y="3335031"/>
                </a:lnTo>
                <a:lnTo>
                  <a:pt x="0" y="0"/>
                </a:lnTo>
                <a:close/>
              </a:path>
            </a:pathLst>
          </a:custGeom>
          <a:blipFill>
            <a:blip r:embed="rId4"/>
            <a:stretch>
              <a:fillRect l="0" t="0" r="0" b="0"/>
            </a:stretch>
          </a:blipFill>
        </p:spPr>
      </p:sp>
      <p:sp>
        <p:nvSpPr>
          <p:cNvPr name="TextBox 5" id="5"/>
          <p:cNvSpPr txBox="true"/>
          <p:nvPr/>
        </p:nvSpPr>
        <p:spPr>
          <a:xfrm rot="0">
            <a:off x="3963103" y="1318273"/>
            <a:ext cx="3133130" cy="371475"/>
          </a:xfrm>
          <a:prstGeom prst="rect">
            <a:avLst/>
          </a:prstGeom>
        </p:spPr>
        <p:txBody>
          <a:bodyPr anchor="t" rtlCol="false" tIns="0" lIns="0" bIns="0" rIns="0">
            <a:spAutoFit/>
          </a:bodyPr>
          <a:lstStyle/>
          <a:p>
            <a:pPr algn="ctr">
              <a:lnSpc>
                <a:spcPts val="2999"/>
              </a:lnSpc>
              <a:spcBef>
                <a:spcPct val="0"/>
              </a:spcBef>
            </a:pPr>
            <a:r>
              <a:rPr lang="en-US" b="true" sz="2499">
                <a:solidFill>
                  <a:srgbClr val="000000"/>
                </a:solidFill>
                <a:latin typeface="Open Sans Bold"/>
                <a:ea typeface="Open Sans Bold"/>
                <a:cs typeface="Open Sans Bold"/>
                <a:sym typeface="Open Sans Bold"/>
              </a:rPr>
              <a:t>Shoulder Abduction</a:t>
            </a:r>
          </a:p>
        </p:txBody>
      </p:sp>
      <p:sp>
        <p:nvSpPr>
          <p:cNvPr name="TextBox 6" id="6"/>
          <p:cNvSpPr txBox="true"/>
          <p:nvPr/>
        </p:nvSpPr>
        <p:spPr>
          <a:xfrm rot="0">
            <a:off x="12279739" y="3231868"/>
            <a:ext cx="2170628" cy="371475"/>
          </a:xfrm>
          <a:prstGeom prst="rect">
            <a:avLst/>
          </a:prstGeom>
        </p:spPr>
        <p:txBody>
          <a:bodyPr anchor="t" rtlCol="false" tIns="0" lIns="0" bIns="0" rIns="0">
            <a:spAutoFit/>
          </a:bodyPr>
          <a:lstStyle/>
          <a:p>
            <a:pPr algn="ctr">
              <a:lnSpc>
                <a:spcPts val="2999"/>
              </a:lnSpc>
              <a:spcBef>
                <a:spcPct val="0"/>
              </a:spcBef>
            </a:pPr>
            <a:r>
              <a:rPr lang="en-US" b="true" sz="2499">
                <a:solidFill>
                  <a:srgbClr val="000000"/>
                </a:solidFill>
                <a:latin typeface="Open Sans Bold"/>
                <a:ea typeface="Open Sans Bold"/>
                <a:cs typeface="Open Sans Bold"/>
                <a:sym typeface="Open Sans Bold"/>
              </a:rPr>
              <a:t>Elbow Flexion</a:t>
            </a:r>
          </a:p>
        </p:txBody>
      </p:sp>
      <p:sp>
        <p:nvSpPr>
          <p:cNvPr name="TextBox 7" id="7"/>
          <p:cNvSpPr txBox="true"/>
          <p:nvPr/>
        </p:nvSpPr>
        <p:spPr>
          <a:xfrm rot="0">
            <a:off x="3969250" y="5537868"/>
            <a:ext cx="3201829" cy="371475"/>
          </a:xfrm>
          <a:prstGeom prst="rect">
            <a:avLst/>
          </a:prstGeom>
        </p:spPr>
        <p:txBody>
          <a:bodyPr anchor="t" rtlCol="false" tIns="0" lIns="0" bIns="0" rIns="0">
            <a:spAutoFit/>
          </a:bodyPr>
          <a:lstStyle/>
          <a:p>
            <a:pPr algn="ctr">
              <a:lnSpc>
                <a:spcPts val="2999"/>
              </a:lnSpc>
              <a:spcBef>
                <a:spcPct val="0"/>
              </a:spcBef>
            </a:pPr>
            <a:r>
              <a:rPr lang="en-US" b="true" sz="2499">
                <a:solidFill>
                  <a:srgbClr val="000000"/>
                </a:solidFill>
                <a:latin typeface="Open Sans Bold"/>
                <a:ea typeface="Open Sans Bold"/>
                <a:cs typeface="Open Sans Bold"/>
                <a:sym typeface="Open Sans Bold"/>
              </a:rPr>
              <a:t>Standing Knee Raise</a:t>
            </a:r>
          </a:p>
        </p:txBody>
      </p:sp>
      <p:sp>
        <p:nvSpPr>
          <p:cNvPr name="TextBox 8" id="8"/>
          <p:cNvSpPr txBox="true"/>
          <p:nvPr/>
        </p:nvSpPr>
        <p:spPr>
          <a:xfrm rot="0">
            <a:off x="1549275" y="85725"/>
            <a:ext cx="14430232" cy="942975"/>
          </a:xfrm>
          <a:prstGeom prst="rect">
            <a:avLst/>
          </a:prstGeom>
        </p:spPr>
        <p:txBody>
          <a:bodyPr anchor="t" rtlCol="false" tIns="0" lIns="0" bIns="0" rIns="0">
            <a:spAutoFit/>
          </a:bodyPr>
          <a:lstStyle/>
          <a:p>
            <a:pPr algn="ctr" marL="0" indent="0" lvl="0">
              <a:lnSpc>
                <a:spcPts val="6600"/>
              </a:lnSpc>
              <a:spcBef>
                <a:spcPct val="0"/>
              </a:spcBef>
            </a:pPr>
            <a:r>
              <a:rPr lang="en-US" b="true" sz="5000">
                <a:solidFill>
                  <a:srgbClr val="FFFFFF"/>
                </a:solidFill>
                <a:latin typeface="Heading Now 71-78 Bold"/>
                <a:ea typeface="Heading Now 71-78 Bold"/>
                <a:cs typeface="Heading Now 71-78 Bold"/>
                <a:sym typeface="Heading Now 71-78 Bold"/>
              </a:rPr>
              <a:t>Loss &amp; Accuracy over Epoch</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DAGiYWNryqA</dc:identifier>
  <dcterms:modified xsi:type="dcterms:W3CDTF">2011-08-01T06:04:30Z</dcterms:modified>
  <cp:revision>1</cp:revision>
  <dc:title>Blue Minimal Healthy Life Presentation</dc:title>
</cp:coreProperties>
</file>